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00" r:id="rId1"/>
  </p:sldMasterIdLst>
  <p:notesMasterIdLst>
    <p:notesMasterId r:id="rId19"/>
  </p:notesMasterIdLst>
  <p:handoutMasterIdLst>
    <p:handoutMasterId r:id="rId20"/>
  </p:handoutMasterIdLst>
  <p:sldIdLst>
    <p:sldId id="257" r:id="rId2"/>
    <p:sldId id="602" r:id="rId3"/>
    <p:sldId id="603" r:id="rId4"/>
    <p:sldId id="604" r:id="rId5"/>
    <p:sldId id="606" r:id="rId6"/>
    <p:sldId id="333" r:id="rId7"/>
    <p:sldId id="625" r:id="rId8"/>
    <p:sldId id="627" r:id="rId9"/>
    <p:sldId id="628" r:id="rId10"/>
    <p:sldId id="634" r:id="rId11"/>
    <p:sldId id="635" r:id="rId12"/>
    <p:sldId id="629" r:id="rId13"/>
    <p:sldId id="637" r:id="rId14"/>
    <p:sldId id="638" r:id="rId15"/>
    <p:sldId id="636" r:id="rId16"/>
    <p:sldId id="630" r:id="rId17"/>
    <p:sldId id="618" r:id="rId18"/>
  </p:sldIdLst>
  <p:sldSz cx="9144000" cy="6858000" type="screen4x3"/>
  <p:notesSz cx="10234613" cy="70993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Nuno Silva" initials="NS" lastIdx="3" clrIdx="0"/>
  <p:cmAuthor id="1" name="Paulo Gandra de Sousa" initials="PGdS" lastIdx="14" clrIdx="1"/>
  <p:cmAuthor id="2" name="Jorge Santos" initials="AJS" lastIdx="1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CC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066" autoAdjust="0"/>
    <p:restoredTop sz="90418" autoAdjust="0"/>
  </p:normalViewPr>
  <p:slideViewPr>
    <p:cSldViewPr>
      <p:cViewPr varScale="1">
        <p:scale>
          <a:sx n="76" d="100"/>
          <a:sy n="76" d="100"/>
        </p:scale>
        <p:origin x="341" y="5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21696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 varScale="1">
      <p:scale>
        <a:sx n="100" d="100"/>
        <a:sy n="100" d="100"/>
      </p:scale>
      <p:origin x="0" y="-11592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2" y="1"/>
            <a:ext cx="4435444" cy="354495"/>
          </a:xfrm>
          <a:prstGeom prst="rect">
            <a:avLst/>
          </a:prstGeom>
        </p:spPr>
        <p:txBody>
          <a:bodyPr vert="horz" lIns="95070" tIns="47535" rIns="95070" bIns="47535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796949" y="1"/>
            <a:ext cx="4435444" cy="354495"/>
          </a:xfrm>
          <a:prstGeom prst="rect">
            <a:avLst/>
          </a:prstGeom>
        </p:spPr>
        <p:txBody>
          <a:bodyPr vert="horz" lIns="95070" tIns="47535" rIns="95070" bIns="47535" rtlCol="0"/>
          <a:lstStyle>
            <a:lvl1pPr algn="r">
              <a:defRPr sz="1200"/>
            </a:lvl1pPr>
          </a:lstStyle>
          <a:p>
            <a:fld id="{DF9BBED1-C878-4044-B70F-841416CAC1AE}" type="datetimeFigureOut">
              <a:rPr lang="en-US" smtClean="0"/>
              <a:pPr/>
              <a:t>19-Apr-20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2" y="6743632"/>
            <a:ext cx="4435444" cy="354495"/>
          </a:xfrm>
          <a:prstGeom prst="rect">
            <a:avLst/>
          </a:prstGeom>
        </p:spPr>
        <p:txBody>
          <a:bodyPr vert="horz" lIns="95070" tIns="47535" rIns="95070" bIns="47535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796949" y="6743632"/>
            <a:ext cx="4435444" cy="354495"/>
          </a:xfrm>
          <a:prstGeom prst="rect">
            <a:avLst/>
          </a:prstGeom>
        </p:spPr>
        <p:txBody>
          <a:bodyPr vert="horz" lIns="95070" tIns="47535" rIns="95070" bIns="47535" rtlCol="0" anchor="b"/>
          <a:lstStyle>
            <a:lvl1pPr algn="r">
              <a:defRPr sz="1200"/>
            </a:lvl1pPr>
          </a:lstStyle>
          <a:p>
            <a:fld id="{D7D9A969-75A7-403D-A555-777A6053A77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6313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2" y="1"/>
            <a:ext cx="4434998" cy="354965"/>
          </a:xfrm>
          <a:prstGeom prst="rect">
            <a:avLst/>
          </a:prstGeom>
        </p:spPr>
        <p:txBody>
          <a:bodyPr vert="horz" lIns="102980" tIns="51490" rIns="102980" bIns="51490" rtlCol="0"/>
          <a:lstStyle>
            <a:lvl1pPr algn="l">
              <a:defRPr sz="1400"/>
            </a:lvl1pPr>
          </a:lstStyle>
          <a:p>
            <a:endParaRPr lang="pt-P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797249" y="1"/>
            <a:ext cx="4434998" cy="354965"/>
          </a:xfrm>
          <a:prstGeom prst="rect">
            <a:avLst/>
          </a:prstGeom>
        </p:spPr>
        <p:txBody>
          <a:bodyPr vert="horz" lIns="102980" tIns="51490" rIns="102980" bIns="51490" rtlCol="0"/>
          <a:lstStyle>
            <a:lvl1pPr algn="r">
              <a:defRPr sz="1400"/>
            </a:lvl1pPr>
          </a:lstStyle>
          <a:p>
            <a:fld id="{754636F6-6535-4DFB-8291-07E7DDBE6239}" type="datetimeFigureOut">
              <a:rPr lang="pt-PT" smtClean="0"/>
              <a:pPr/>
              <a:t>19/04/2020</a:t>
            </a:fld>
            <a:endParaRPr lang="pt-P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344863" y="531813"/>
            <a:ext cx="3544887" cy="26606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102980" tIns="51490" rIns="102980" bIns="51490" rtlCol="0" anchor="ctr"/>
          <a:lstStyle/>
          <a:p>
            <a:endParaRPr lang="pt-P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023463" y="3372168"/>
            <a:ext cx="8187690" cy="3194685"/>
          </a:xfrm>
          <a:prstGeom prst="rect">
            <a:avLst/>
          </a:prstGeom>
        </p:spPr>
        <p:txBody>
          <a:bodyPr vert="horz" lIns="102980" tIns="51490" rIns="102980" bIns="5149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2" y="6743104"/>
            <a:ext cx="4434998" cy="354965"/>
          </a:xfrm>
          <a:prstGeom prst="rect">
            <a:avLst/>
          </a:prstGeom>
        </p:spPr>
        <p:txBody>
          <a:bodyPr vert="horz" lIns="102980" tIns="51490" rIns="102980" bIns="51490" rtlCol="0" anchor="b"/>
          <a:lstStyle>
            <a:lvl1pPr algn="l">
              <a:defRPr sz="1400"/>
            </a:lvl1pPr>
          </a:lstStyle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797249" y="6743104"/>
            <a:ext cx="4434998" cy="354965"/>
          </a:xfrm>
          <a:prstGeom prst="rect">
            <a:avLst/>
          </a:prstGeom>
        </p:spPr>
        <p:txBody>
          <a:bodyPr vert="horz" lIns="102980" tIns="51490" rIns="102980" bIns="51490" rtlCol="0" anchor="b"/>
          <a:lstStyle>
            <a:lvl1pPr algn="r">
              <a:defRPr sz="1400"/>
            </a:lvl1pPr>
          </a:lstStyle>
          <a:p>
            <a:fld id="{54F76911-F589-44E9-8155-61F0472246BF}" type="slidenum">
              <a:rPr lang="pt-PT" smtClean="0"/>
              <a:pPr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414257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Nesta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sessão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analisamos</a:t>
            </a:r>
            <a:r>
              <a:rPr lang="en-US" baseline="0" dirty="0" smtClean="0"/>
              <a:t> a </a:t>
            </a:r>
            <a:r>
              <a:rPr lang="en-US" baseline="0" dirty="0" err="1" smtClean="0"/>
              <a:t>camada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Apresentação</a:t>
            </a:r>
            <a:r>
              <a:rPr lang="en-US" baseline="0" dirty="0" smtClean="0"/>
              <a:t> do </a:t>
            </a:r>
            <a:r>
              <a:rPr lang="en-US" baseline="0" dirty="0" err="1" smtClean="0"/>
              <a:t>projeto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eCafeteria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implementada</a:t>
            </a:r>
            <a:r>
              <a:rPr lang="en-US" baseline="0" dirty="0" smtClean="0"/>
              <a:t> com </a:t>
            </a:r>
            <a:r>
              <a:rPr lang="en-US" baseline="0" dirty="0" err="1" smtClean="0"/>
              <a:t>recurso</a:t>
            </a:r>
            <a:r>
              <a:rPr lang="en-US" baseline="0" dirty="0" smtClean="0"/>
              <a:t> à framework de EAPLI.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F76911-F589-44E9-8155-61F0472246BF}" type="slidenum">
              <a:rPr lang="pt-PT" smtClean="0"/>
              <a:pPr/>
              <a:t>1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9645860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FontTx/>
              <a:buNone/>
            </a:pPr>
            <a:r>
              <a:rPr lang="en-GB" baseline="0" dirty="0" err="1" smtClean="0"/>
              <a:t>Em</a:t>
            </a:r>
            <a:r>
              <a:rPr lang="en-GB" baseline="0" dirty="0" smtClean="0"/>
              <a:t> </a:t>
            </a:r>
            <a:r>
              <a:rPr lang="en-GB" baseline="0" dirty="0" err="1" smtClean="0"/>
              <a:t>todas</a:t>
            </a:r>
            <a:r>
              <a:rPr lang="en-GB" baseline="0" dirty="0" smtClean="0"/>
              <a:t> </a:t>
            </a:r>
            <a:r>
              <a:rPr lang="en-GB" baseline="0" dirty="0" err="1" smtClean="0"/>
              <a:t>estas</a:t>
            </a:r>
            <a:r>
              <a:rPr lang="en-GB" baseline="0" dirty="0" smtClean="0"/>
              <a:t> </a:t>
            </a:r>
            <a:r>
              <a:rPr lang="en-GB" baseline="0" dirty="0" err="1" smtClean="0"/>
              <a:t>aplicações</a:t>
            </a:r>
            <a:r>
              <a:rPr lang="en-GB" baseline="0" dirty="0" smtClean="0"/>
              <a:t> a </a:t>
            </a:r>
            <a:r>
              <a:rPr lang="en-GB" baseline="0" dirty="0" err="1" smtClean="0"/>
              <a:t>interação</a:t>
            </a:r>
            <a:r>
              <a:rPr lang="en-GB" baseline="0" dirty="0" smtClean="0"/>
              <a:t> com o </a:t>
            </a:r>
            <a:r>
              <a:rPr lang="en-GB" baseline="0" dirty="0" err="1" smtClean="0"/>
              <a:t>utilizador</a:t>
            </a:r>
            <a:r>
              <a:rPr lang="en-GB" baseline="0" dirty="0" smtClean="0"/>
              <a:t> é </a:t>
            </a:r>
            <a:r>
              <a:rPr lang="en-GB" baseline="0" dirty="0" err="1" smtClean="0"/>
              <a:t>implementada</a:t>
            </a:r>
            <a:r>
              <a:rPr lang="en-GB" baseline="0" dirty="0" smtClean="0"/>
              <a:t> </a:t>
            </a:r>
            <a:r>
              <a:rPr lang="en-GB" baseline="0" dirty="0" err="1" smtClean="0"/>
              <a:t>na</a:t>
            </a:r>
            <a:r>
              <a:rPr lang="en-GB" baseline="0" dirty="0" smtClean="0"/>
              <a:t> </a:t>
            </a:r>
            <a:r>
              <a:rPr lang="en-GB" baseline="0" dirty="0" err="1" smtClean="0"/>
              <a:t>camada</a:t>
            </a:r>
            <a:r>
              <a:rPr lang="en-GB" baseline="0" dirty="0" smtClean="0"/>
              <a:t> Presentation </a:t>
            </a:r>
            <a:r>
              <a:rPr lang="en-GB" baseline="0" dirty="0" err="1" smtClean="0"/>
              <a:t>por</a:t>
            </a:r>
            <a:r>
              <a:rPr lang="en-GB" baseline="0" dirty="0" smtClean="0"/>
              <a:t> </a:t>
            </a:r>
            <a:r>
              <a:rPr lang="en-GB" baseline="0" dirty="0" err="1" smtClean="0"/>
              <a:t>intermédio</a:t>
            </a:r>
            <a:r>
              <a:rPr lang="en-GB" baseline="0" dirty="0" smtClean="0"/>
              <a:t> de </a:t>
            </a:r>
            <a:r>
              <a:rPr lang="en-GB" baseline="0" dirty="0" err="1" smtClean="0"/>
              <a:t>uma</a:t>
            </a:r>
            <a:r>
              <a:rPr lang="en-GB" baseline="0" dirty="0" smtClean="0"/>
              <a:t> interface de </a:t>
            </a:r>
            <a:r>
              <a:rPr lang="en-GB" baseline="0" dirty="0" err="1" smtClean="0"/>
              <a:t>linha</a:t>
            </a:r>
            <a:r>
              <a:rPr lang="en-GB" baseline="0" dirty="0" smtClean="0"/>
              <a:t> de </a:t>
            </a:r>
            <a:r>
              <a:rPr lang="en-GB" baseline="0" dirty="0" err="1" smtClean="0"/>
              <a:t>comandos</a:t>
            </a:r>
            <a:r>
              <a:rPr lang="en-GB" baseline="0" dirty="0" smtClean="0"/>
              <a:t>, </a:t>
            </a:r>
            <a:r>
              <a:rPr lang="en-GB" baseline="0" dirty="0" err="1" smtClean="0"/>
              <a:t>designada</a:t>
            </a:r>
            <a:r>
              <a:rPr lang="en-GB" baseline="0" dirty="0" smtClean="0"/>
              <a:t> </a:t>
            </a:r>
            <a:r>
              <a:rPr lang="en-GB" baseline="0" dirty="0" err="1" smtClean="0"/>
              <a:t>por</a:t>
            </a:r>
            <a:r>
              <a:rPr lang="en-GB" baseline="0" dirty="0" smtClean="0"/>
              <a:t> Console.</a:t>
            </a:r>
          </a:p>
          <a:p>
            <a:pPr marL="0" indent="0">
              <a:buFontTx/>
              <a:buNone/>
            </a:pPr>
            <a:r>
              <a:rPr lang="en-GB" baseline="0" dirty="0" err="1" smtClean="0"/>
              <a:t>Todas</a:t>
            </a:r>
            <a:r>
              <a:rPr lang="en-GB" baseline="0" dirty="0" smtClean="0"/>
              <a:t> </a:t>
            </a:r>
            <a:r>
              <a:rPr lang="en-GB" baseline="0" dirty="0" err="1" smtClean="0"/>
              <a:t>estas</a:t>
            </a:r>
            <a:r>
              <a:rPr lang="en-GB" baseline="0" dirty="0" smtClean="0"/>
              <a:t> </a:t>
            </a:r>
            <a:r>
              <a:rPr lang="en-GB" baseline="0" dirty="0" err="1" smtClean="0"/>
              <a:t>aplicações</a:t>
            </a:r>
            <a:r>
              <a:rPr lang="en-GB" baseline="0" dirty="0" smtClean="0"/>
              <a:t> </a:t>
            </a:r>
            <a:r>
              <a:rPr lang="en-GB" baseline="0" dirty="0" err="1" smtClean="0"/>
              <a:t>têm</a:t>
            </a:r>
            <a:r>
              <a:rPr lang="en-GB" baseline="0" dirty="0" smtClean="0"/>
              <a:t> um package </a:t>
            </a:r>
            <a:r>
              <a:rPr lang="en-GB" b="1" baseline="0" dirty="0" err="1" smtClean="0"/>
              <a:t>console.presentation</a:t>
            </a:r>
            <a:r>
              <a:rPr lang="en-GB" baseline="0" dirty="0" smtClean="0"/>
              <a:t> que </a:t>
            </a:r>
            <a:r>
              <a:rPr lang="en-GB" baseline="0" dirty="0" err="1" smtClean="0"/>
              <a:t>especifica</a:t>
            </a:r>
            <a:r>
              <a:rPr lang="en-GB" baseline="0" dirty="0" smtClean="0"/>
              <a:t> a </a:t>
            </a:r>
            <a:r>
              <a:rPr lang="en-GB" baseline="0" dirty="0" err="1" smtClean="0"/>
              <a:t>classe</a:t>
            </a:r>
            <a:r>
              <a:rPr lang="en-GB" baseline="0" dirty="0" smtClean="0"/>
              <a:t> </a:t>
            </a:r>
            <a:r>
              <a:rPr lang="en-GB" b="1" baseline="0" dirty="0" err="1" smtClean="0"/>
              <a:t>MainMenu</a:t>
            </a:r>
            <a:r>
              <a:rPr lang="en-GB" baseline="0" dirty="0" smtClean="0"/>
              <a:t> que </a:t>
            </a:r>
            <a:r>
              <a:rPr lang="en-GB" baseline="0" dirty="0" err="1" smtClean="0"/>
              <a:t>implementa</a:t>
            </a:r>
            <a:r>
              <a:rPr lang="en-GB" baseline="0" dirty="0" smtClean="0"/>
              <a:t> o menu de entrada da </a:t>
            </a:r>
            <a:r>
              <a:rPr lang="en-GB" baseline="0" dirty="0" err="1" smtClean="0"/>
              <a:t>aplicação</a:t>
            </a:r>
            <a:r>
              <a:rPr lang="en-GB" baseline="0" dirty="0" smtClean="0"/>
              <a:t> </a:t>
            </a:r>
            <a:r>
              <a:rPr lang="en-GB" baseline="0" dirty="0" err="1" smtClean="0"/>
              <a:t>respetiva</a:t>
            </a:r>
            <a:r>
              <a:rPr lang="en-GB" baseline="0" dirty="0" smtClean="0"/>
              <a:t>.</a:t>
            </a:r>
          </a:p>
          <a:p>
            <a:pPr marL="0" indent="0">
              <a:buFontTx/>
              <a:buNone/>
            </a:pPr>
            <a:endParaRPr lang="en-GB" baseline="0" dirty="0" smtClean="0"/>
          </a:p>
          <a:p>
            <a:pPr marL="0" indent="0">
              <a:buFontTx/>
              <a:buNone/>
            </a:pPr>
            <a:r>
              <a:rPr lang="en-GB" baseline="0" dirty="0" err="1" smtClean="0"/>
              <a:t>Esta</a:t>
            </a:r>
            <a:r>
              <a:rPr lang="en-GB" baseline="0" dirty="0" smtClean="0"/>
              <a:t> </a:t>
            </a:r>
            <a:r>
              <a:rPr lang="en-GB" baseline="0" dirty="0" err="1" smtClean="0"/>
              <a:t>classe</a:t>
            </a:r>
            <a:r>
              <a:rPr lang="en-GB" baseline="0" dirty="0" smtClean="0"/>
              <a:t> </a:t>
            </a:r>
            <a:r>
              <a:rPr lang="en-GB" baseline="0" dirty="0" err="1" smtClean="0"/>
              <a:t>MainMenu</a:t>
            </a:r>
            <a:r>
              <a:rPr lang="en-GB" baseline="0" dirty="0" smtClean="0"/>
              <a:t> </a:t>
            </a:r>
            <a:r>
              <a:rPr lang="en-GB" baseline="0" dirty="0" err="1" smtClean="0"/>
              <a:t>estende</a:t>
            </a:r>
            <a:r>
              <a:rPr lang="en-GB" baseline="0" dirty="0" smtClean="0"/>
              <a:t> a </a:t>
            </a:r>
            <a:r>
              <a:rPr lang="en-GB" baseline="0" dirty="0" err="1" smtClean="0"/>
              <a:t>classe</a:t>
            </a:r>
            <a:r>
              <a:rPr lang="en-GB" baseline="0" dirty="0" smtClean="0"/>
              <a:t> </a:t>
            </a:r>
            <a:r>
              <a:rPr lang="en-GB" b="1" baseline="0" dirty="0" err="1" smtClean="0"/>
              <a:t>AbstractUI</a:t>
            </a:r>
            <a:r>
              <a:rPr lang="en-GB" baseline="0" dirty="0" smtClean="0"/>
              <a:t> da framework de EAPLI.</a:t>
            </a:r>
          </a:p>
          <a:p>
            <a:pPr marL="0" indent="0">
              <a:buFontTx/>
              <a:buNone/>
            </a:pPr>
            <a:r>
              <a:rPr lang="en-GB" baseline="0" dirty="0" smtClean="0"/>
              <a:t>Na </a:t>
            </a:r>
            <a:r>
              <a:rPr lang="en-GB" baseline="0" dirty="0" err="1" smtClean="0"/>
              <a:t>realidade</a:t>
            </a:r>
            <a:r>
              <a:rPr lang="en-GB" baseline="0" dirty="0" smtClean="0"/>
              <a:t>, é </a:t>
            </a:r>
            <a:r>
              <a:rPr lang="en-GB" baseline="0" dirty="0" err="1" smtClean="0"/>
              <a:t>esta</a:t>
            </a:r>
            <a:r>
              <a:rPr lang="en-GB" baseline="0" dirty="0" smtClean="0"/>
              <a:t> framework que </a:t>
            </a:r>
            <a:r>
              <a:rPr lang="en-GB" baseline="0" dirty="0" err="1" smtClean="0"/>
              <a:t>disponibiliza</a:t>
            </a:r>
            <a:r>
              <a:rPr lang="en-GB" baseline="0" dirty="0" smtClean="0"/>
              <a:t> </a:t>
            </a:r>
            <a:r>
              <a:rPr lang="en-GB" baseline="0" dirty="0" err="1" smtClean="0"/>
              <a:t>já</a:t>
            </a:r>
            <a:r>
              <a:rPr lang="en-GB" baseline="0" dirty="0" smtClean="0"/>
              <a:t> </a:t>
            </a:r>
            <a:r>
              <a:rPr lang="en-GB" baseline="0" dirty="0" err="1" smtClean="0"/>
              <a:t>todas</a:t>
            </a:r>
            <a:r>
              <a:rPr lang="en-GB" baseline="0" dirty="0" smtClean="0"/>
              <a:t> as </a:t>
            </a:r>
            <a:r>
              <a:rPr lang="en-GB" baseline="0" dirty="0" err="1" smtClean="0"/>
              <a:t>funcionalidades</a:t>
            </a:r>
            <a:r>
              <a:rPr lang="en-GB" baseline="0" dirty="0" smtClean="0"/>
              <a:t> e </a:t>
            </a:r>
            <a:r>
              <a:rPr lang="en-GB" baseline="0" dirty="0" err="1" smtClean="0"/>
              <a:t>estruturas</a:t>
            </a:r>
            <a:r>
              <a:rPr lang="en-GB" baseline="0" dirty="0" smtClean="0"/>
              <a:t>/</a:t>
            </a:r>
            <a:r>
              <a:rPr lang="en-GB" baseline="0" dirty="0" err="1" smtClean="0"/>
              <a:t>componentes</a:t>
            </a:r>
            <a:r>
              <a:rPr lang="en-GB" baseline="0" dirty="0" smtClean="0"/>
              <a:t> de base da </a:t>
            </a:r>
            <a:r>
              <a:rPr lang="en-GB" baseline="0" dirty="0" err="1" smtClean="0"/>
              <a:t>camada</a:t>
            </a:r>
            <a:r>
              <a:rPr lang="en-GB" baseline="0" dirty="0" smtClean="0"/>
              <a:t> de </a:t>
            </a:r>
            <a:r>
              <a:rPr lang="en-GB" baseline="0" dirty="0" err="1" smtClean="0"/>
              <a:t>Apresentação</a:t>
            </a:r>
            <a:r>
              <a:rPr lang="en-GB" baseline="0" dirty="0" smtClean="0"/>
              <a:t> e, </a:t>
            </a:r>
            <a:r>
              <a:rPr lang="en-GB" baseline="0" dirty="0" err="1" smtClean="0"/>
              <a:t>em</a:t>
            </a:r>
            <a:r>
              <a:rPr lang="en-GB" baseline="0" dirty="0" smtClean="0"/>
              <a:t> particular, da </a:t>
            </a:r>
            <a:r>
              <a:rPr lang="en-GB" baseline="0" dirty="0" err="1" smtClean="0"/>
              <a:t>sua</a:t>
            </a:r>
            <a:r>
              <a:rPr lang="en-GB" baseline="0" dirty="0" smtClean="0"/>
              <a:t> </a:t>
            </a:r>
            <a:r>
              <a:rPr lang="en-GB" baseline="0" dirty="0" err="1" smtClean="0"/>
              <a:t>implementação</a:t>
            </a:r>
            <a:r>
              <a:rPr lang="en-GB" baseline="0" dirty="0" smtClean="0"/>
              <a:t> </a:t>
            </a:r>
            <a:r>
              <a:rPr lang="en-GB" baseline="0" dirty="0" err="1" smtClean="0"/>
              <a:t>em</a:t>
            </a:r>
            <a:r>
              <a:rPr lang="en-GB" baseline="0" dirty="0" smtClean="0"/>
              <a:t> </a:t>
            </a:r>
            <a:r>
              <a:rPr lang="en-GB" baseline="0" dirty="0" err="1" smtClean="0"/>
              <a:t>ambiente</a:t>
            </a:r>
            <a:r>
              <a:rPr lang="en-GB" baseline="0" dirty="0" smtClean="0"/>
              <a:t> </a:t>
            </a:r>
            <a:r>
              <a:rPr lang="en-GB" baseline="0" dirty="0" err="1" smtClean="0"/>
              <a:t>consola</a:t>
            </a:r>
            <a:r>
              <a:rPr lang="en-GB" baseline="0" dirty="0" smtClean="0"/>
              <a:t>/</a:t>
            </a:r>
            <a:r>
              <a:rPr lang="en-GB" baseline="0" dirty="0" err="1" smtClean="0"/>
              <a:t>linha</a:t>
            </a:r>
            <a:r>
              <a:rPr lang="en-GB" baseline="0" dirty="0" smtClean="0"/>
              <a:t> de </a:t>
            </a:r>
            <a:r>
              <a:rPr lang="en-GB" baseline="0" dirty="0" err="1" smtClean="0"/>
              <a:t>comandos</a:t>
            </a:r>
            <a:r>
              <a:rPr lang="en-GB" baseline="0" dirty="0" smtClean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F76911-F589-44E9-8155-61F0472246BF}" type="slidenum">
              <a:rPr lang="pt-PT" smtClean="0"/>
              <a:pPr/>
              <a:t>11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345609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A framework de EAPLI tem no package </a:t>
            </a:r>
            <a:r>
              <a:rPr lang="en-GB" b="1" dirty="0" err="1" smtClean="0"/>
              <a:t>framework.core</a:t>
            </a:r>
            <a:r>
              <a:rPr lang="en-GB" dirty="0" smtClean="0"/>
              <a:t> quarto </a:t>
            </a:r>
            <a:r>
              <a:rPr lang="en-GB" dirty="0" err="1" smtClean="0"/>
              <a:t>pacotes</a:t>
            </a:r>
            <a:r>
              <a:rPr lang="en-GB" dirty="0" smtClean="0"/>
              <a:t> </a:t>
            </a:r>
            <a:r>
              <a:rPr lang="en-GB" dirty="0" smtClean="0"/>
              <a:t>que </a:t>
            </a:r>
            <a:r>
              <a:rPr lang="en-GB" dirty="0" err="1" smtClean="0"/>
              <a:t>implementam</a:t>
            </a:r>
            <a:r>
              <a:rPr lang="en-GB" baseline="0" dirty="0" smtClean="0"/>
              <a:t> as classes base </a:t>
            </a:r>
            <a:r>
              <a:rPr lang="en-GB" baseline="0" dirty="0" err="1" smtClean="0"/>
              <a:t>diretamente</a:t>
            </a:r>
            <a:r>
              <a:rPr lang="en-GB" baseline="0" dirty="0" smtClean="0"/>
              <a:t> </a:t>
            </a:r>
            <a:r>
              <a:rPr lang="en-GB" baseline="0" dirty="0" err="1" smtClean="0"/>
              <a:t>envolvidas</a:t>
            </a:r>
            <a:r>
              <a:rPr lang="en-GB" baseline="0" dirty="0" smtClean="0"/>
              <a:t> </a:t>
            </a:r>
            <a:r>
              <a:rPr lang="en-GB" baseline="0" dirty="0" err="1" smtClean="0"/>
              <a:t>na</a:t>
            </a:r>
            <a:r>
              <a:rPr lang="en-GB" baseline="0" dirty="0" smtClean="0"/>
              <a:t> </a:t>
            </a:r>
            <a:r>
              <a:rPr lang="en-GB" baseline="0" dirty="0" err="1" smtClean="0"/>
              <a:t>interação</a:t>
            </a:r>
            <a:r>
              <a:rPr lang="en-GB" baseline="0" dirty="0" smtClean="0"/>
              <a:t> com o </a:t>
            </a:r>
            <a:r>
              <a:rPr lang="en-GB" baseline="0" dirty="0" err="1" smtClean="0"/>
              <a:t>utilizador</a:t>
            </a:r>
            <a:r>
              <a:rPr lang="en-GB" baseline="0" dirty="0" smtClean="0"/>
              <a:t>. Nuns </a:t>
            </a:r>
            <a:r>
              <a:rPr lang="en-GB" baseline="0" dirty="0" err="1" smtClean="0"/>
              <a:t>casos</a:t>
            </a:r>
            <a:r>
              <a:rPr lang="en-GB" baseline="0" dirty="0" smtClean="0"/>
              <a:t> </a:t>
            </a:r>
            <a:r>
              <a:rPr lang="en-GB" baseline="0" dirty="0" err="1" smtClean="0"/>
              <a:t>trata</a:t>
            </a:r>
            <a:r>
              <a:rPr lang="en-GB" baseline="0" dirty="0" smtClean="0"/>
              <a:t>-se de classes </a:t>
            </a:r>
            <a:r>
              <a:rPr lang="en-GB" baseline="0" dirty="0" err="1" smtClean="0"/>
              <a:t>abstratas</a:t>
            </a:r>
            <a:r>
              <a:rPr lang="en-GB" baseline="0" dirty="0" smtClean="0"/>
              <a:t> que </a:t>
            </a:r>
            <a:r>
              <a:rPr lang="en-GB" baseline="0" dirty="0" err="1" smtClean="0"/>
              <a:t>serão</a:t>
            </a:r>
            <a:r>
              <a:rPr lang="en-GB" baseline="0" dirty="0" smtClean="0"/>
              <a:t> </a:t>
            </a:r>
            <a:r>
              <a:rPr lang="en-GB" baseline="0" dirty="0" err="1" smtClean="0"/>
              <a:t>estendidas</a:t>
            </a:r>
            <a:r>
              <a:rPr lang="en-GB" baseline="0" dirty="0" smtClean="0"/>
              <a:t> </a:t>
            </a:r>
            <a:r>
              <a:rPr lang="en-GB" baseline="0" dirty="0" err="1" smtClean="0"/>
              <a:t>em</a:t>
            </a:r>
            <a:r>
              <a:rPr lang="en-GB" baseline="0" dirty="0" smtClean="0"/>
              <a:t> </a:t>
            </a:r>
            <a:r>
              <a:rPr lang="en-GB" baseline="0" dirty="0" err="1" smtClean="0"/>
              <a:t>cada</a:t>
            </a:r>
            <a:r>
              <a:rPr lang="en-GB" baseline="0" dirty="0" smtClean="0"/>
              <a:t> </a:t>
            </a:r>
            <a:r>
              <a:rPr lang="en-GB" baseline="0" dirty="0" err="1" smtClean="0"/>
              <a:t>aplicação</a:t>
            </a:r>
            <a:r>
              <a:rPr lang="en-GB" baseline="0" dirty="0" smtClean="0"/>
              <a:t>, </a:t>
            </a:r>
            <a:r>
              <a:rPr lang="en-GB" baseline="0" dirty="0" err="1" smtClean="0"/>
              <a:t>noutros</a:t>
            </a:r>
            <a:r>
              <a:rPr lang="en-GB" baseline="0" dirty="0" smtClean="0"/>
              <a:t> interfaces a </a:t>
            </a:r>
            <a:r>
              <a:rPr lang="en-GB" baseline="0" dirty="0" err="1" smtClean="0"/>
              <a:t>implementar</a:t>
            </a:r>
            <a:r>
              <a:rPr lang="en-GB" baseline="0" dirty="0" smtClean="0"/>
              <a:t> </a:t>
            </a:r>
            <a:r>
              <a:rPr lang="en-GB" baseline="0" dirty="0" err="1" smtClean="0"/>
              <a:t>pelas</a:t>
            </a:r>
            <a:r>
              <a:rPr lang="en-GB" baseline="0" dirty="0" smtClean="0"/>
              <a:t> </a:t>
            </a:r>
            <a:r>
              <a:rPr lang="en-GB" baseline="0" dirty="0" err="1" smtClean="0"/>
              <a:t>aplicações</a:t>
            </a:r>
            <a:r>
              <a:rPr lang="en-GB" baseline="0" dirty="0" smtClean="0"/>
              <a:t> e </a:t>
            </a:r>
            <a:r>
              <a:rPr lang="en-GB" baseline="0" dirty="0" err="1" smtClean="0"/>
              <a:t>também</a:t>
            </a:r>
            <a:r>
              <a:rPr lang="en-GB" baseline="0" dirty="0" smtClean="0"/>
              <a:t>, </a:t>
            </a:r>
            <a:r>
              <a:rPr lang="en-GB" baseline="0" dirty="0" err="1" smtClean="0"/>
              <a:t>noutros</a:t>
            </a:r>
            <a:r>
              <a:rPr lang="en-GB" baseline="0" dirty="0" smtClean="0"/>
              <a:t> </a:t>
            </a:r>
            <a:r>
              <a:rPr lang="en-GB" baseline="0" dirty="0" err="1" smtClean="0"/>
              <a:t>casos</a:t>
            </a:r>
            <a:r>
              <a:rPr lang="en-GB" baseline="0" dirty="0" smtClean="0"/>
              <a:t>, classes </a:t>
            </a:r>
            <a:r>
              <a:rPr lang="en-GB" baseline="0" dirty="0" err="1" smtClean="0"/>
              <a:t>concretas</a:t>
            </a:r>
            <a:r>
              <a:rPr lang="en-GB" baseline="0" dirty="0" smtClean="0"/>
              <a:t> que </a:t>
            </a:r>
            <a:r>
              <a:rPr lang="en-GB" baseline="0" dirty="0" err="1" smtClean="0"/>
              <a:t>implementam</a:t>
            </a:r>
            <a:r>
              <a:rPr lang="en-GB" baseline="0" dirty="0" smtClean="0"/>
              <a:t> </a:t>
            </a:r>
            <a:r>
              <a:rPr lang="en-GB" baseline="0" dirty="0" err="1" smtClean="0"/>
              <a:t>comportamentos</a:t>
            </a:r>
            <a:r>
              <a:rPr lang="en-GB" baseline="0" dirty="0" smtClean="0"/>
              <a:t> standard. </a:t>
            </a:r>
          </a:p>
          <a:p>
            <a:r>
              <a:rPr lang="en-GB" baseline="0" dirty="0" smtClean="0"/>
              <a:t>Estes </a:t>
            </a:r>
            <a:r>
              <a:rPr lang="en-GB" baseline="0" dirty="0" err="1" smtClean="0"/>
              <a:t>componentes</a:t>
            </a:r>
            <a:r>
              <a:rPr lang="en-GB" baseline="0" dirty="0" smtClean="0"/>
              <a:t> </a:t>
            </a:r>
            <a:r>
              <a:rPr lang="en-GB" baseline="0" dirty="0" err="1" smtClean="0"/>
              <a:t>estão</a:t>
            </a:r>
            <a:r>
              <a:rPr lang="en-GB" baseline="0" dirty="0" smtClean="0"/>
              <a:t> </a:t>
            </a:r>
            <a:r>
              <a:rPr lang="en-GB" baseline="0" dirty="0" err="1" smtClean="0"/>
              <a:t>implementados</a:t>
            </a:r>
            <a:r>
              <a:rPr lang="en-GB" baseline="0" dirty="0" smtClean="0"/>
              <a:t> </a:t>
            </a:r>
            <a:r>
              <a:rPr lang="en-GB" baseline="0" dirty="0" err="1" smtClean="0"/>
              <a:t>nos</a:t>
            </a:r>
            <a:r>
              <a:rPr lang="en-GB" baseline="0" dirty="0" smtClean="0"/>
              <a:t> packages </a:t>
            </a:r>
            <a:r>
              <a:rPr lang="en-GB" b="1" baseline="0" dirty="0" smtClean="0"/>
              <a:t>action</a:t>
            </a:r>
            <a:r>
              <a:rPr lang="en-GB" baseline="0" dirty="0" smtClean="0"/>
              <a:t>, </a:t>
            </a:r>
            <a:r>
              <a:rPr lang="en-GB" b="1" baseline="0" dirty="0" err="1" smtClean="0"/>
              <a:t>action.menu</a:t>
            </a:r>
            <a:r>
              <a:rPr lang="en-GB" baseline="0" dirty="0" smtClean="0"/>
              <a:t>, </a:t>
            </a:r>
            <a:r>
              <a:rPr lang="en-GB" b="1" baseline="0" dirty="0" err="1" smtClean="0"/>
              <a:t>presentation.console</a:t>
            </a:r>
            <a:r>
              <a:rPr lang="en-GB" baseline="0" dirty="0" smtClean="0"/>
              <a:t> e </a:t>
            </a:r>
            <a:r>
              <a:rPr lang="en-GB" b="1" baseline="0" dirty="0" err="1" smtClean="0"/>
              <a:t>presentation.console.menu</a:t>
            </a:r>
            <a:r>
              <a:rPr lang="en-GB" baseline="0" dirty="0" smtClean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F76911-F589-44E9-8155-61F0472246BF}" type="slidenum">
              <a:rPr lang="pt-PT" smtClean="0"/>
              <a:pPr/>
              <a:t>12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775020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 smtClean="0"/>
              <a:t>E</a:t>
            </a:r>
            <a:r>
              <a:rPr lang="en-GB" baseline="0" dirty="0" err="1" smtClean="0"/>
              <a:t>m</a:t>
            </a:r>
            <a:r>
              <a:rPr lang="en-GB" baseline="0" dirty="0" smtClean="0"/>
              <a:t> particular :</a:t>
            </a:r>
          </a:p>
          <a:p>
            <a:pPr marL="171450" indent="-171450">
              <a:buFontTx/>
              <a:buChar char="-"/>
            </a:pPr>
            <a:r>
              <a:rPr lang="en-GB" baseline="0" dirty="0" err="1" smtClean="0"/>
              <a:t>nos</a:t>
            </a:r>
            <a:r>
              <a:rPr lang="en-GB" baseline="0" dirty="0" smtClean="0"/>
              <a:t> </a:t>
            </a:r>
            <a:r>
              <a:rPr lang="en-GB" baseline="0" dirty="0" smtClean="0"/>
              <a:t>packages </a:t>
            </a:r>
            <a:r>
              <a:rPr lang="en-GB" b="1" dirty="0" smtClean="0"/>
              <a:t>actions</a:t>
            </a:r>
            <a:r>
              <a:rPr lang="en-GB" dirty="0" smtClean="0"/>
              <a:t> </a:t>
            </a:r>
            <a:r>
              <a:rPr lang="en-GB" dirty="0" smtClean="0"/>
              <a:t>e </a:t>
            </a:r>
            <a:r>
              <a:rPr lang="en-GB" b="1" dirty="0" err="1" smtClean="0"/>
              <a:t>actions.menu</a:t>
            </a:r>
            <a:r>
              <a:rPr lang="en-GB" dirty="0" smtClean="0"/>
              <a:t> </a:t>
            </a:r>
            <a:r>
              <a:rPr lang="en-GB" baseline="0" dirty="0" err="1" smtClean="0"/>
              <a:t>encontram</a:t>
            </a:r>
            <a:r>
              <a:rPr lang="en-GB" baseline="0" dirty="0" smtClean="0"/>
              <a:t>-se </a:t>
            </a:r>
            <a:r>
              <a:rPr lang="en-GB" baseline="0" dirty="0" smtClean="0"/>
              <a:t>as interfaces e as classes com base </a:t>
            </a:r>
            <a:r>
              <a:rPr lang="en-GB" baseline="0" dirty="0" err="1" smtClean="0"/>
              <a:t>nas</a:t>
            </a:r>
            <a:r>
              <a:rPr lang="en-GB" baseline="0" dirty="0" smtClean="0"/>
              <a:t> </a:t>
            </a:r>
            <a:r>
              <a:rPr lang="en-GB" baseline="0" dirty="0" err="1" smtClean="0"/>
              <a:t>quais</a:t>
            </a:r>
            <a:r>
              <a:rPr lang="en-GB" baseline="0" dirty="0" smtClean="0"/>
              <a:t> se </a:t>
            </a:r>
            <a:r>
              <a:rPr lang="en-GB" baseline="0" dirty="0" err="1" smtClean="0"/>
              <a:t>implementarão</a:t>
            </a:r>
            <a:r>
              <a:rPr lang="en-GB" baseline="0" dirty="0" smtClean="0"/>
              <a:t> as </a:t>
            </a:r>
            <a:r>
              <a:rPr lang="en-GB" baseline="0" dirty="0" err="1" smtClean="0"/>
              <a:t>opções</a:t>
            </a:r>
            <a:r>
              <a:rPr lang="en-GB" baseline="0" dirty="0" smtClean="0"/>
              <a:t> de men</a:t>
            </a:r>
            <a:r>
              <a:rPr lang="en-US" baseline="0" dirty="0" smtClean="0"/>
              <a:t>u </a:t>
            </a:r>
            <a:r>
              <a:rPr lang="en-US" baseline="0" dirty="0" err="1" smtClean="0"/>
              <a:t>em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concreto</a:t>
            </a:r>
            <a:r>
              <a:rPr lang="en-US" baseline="0" dirty="0" smtClean="0"/>
              <a:t>. A </a:t>
            </a:r>
            <a:r>
              <a:rPr lang="en-US" baseline="0" dirty="0" err="1" smtClean="0"/>
              <a:t>cada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opção</a:t>
            </a:r>
            <a:r>
              <a:rPr lang="en-US" baseline="0" dirty="0" smtClean="0"/>
              <a:t> de um </a:t>
            </a:r>
            <a:r>
              <a:rPr lang="en-US" baseline="0" dirty="0" err="1" smtClean="0"/>
              <a:t>menú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apresentado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utilizador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estará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associada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uma</a:t>
            </a:r>
            <a:r>
              <a:rPr lang="en-US" baseline="0" dirty="0" smtClean="0"/>
              <a:t> </a:t>
            </a:r>
            <a:r>
              <a:rPr lang="en-US" b="1" baseline="0" dirty="0" smtClean="0"/>
              <a:t>Action</a:t>
            </a:r>
            <a:r>
              <a:rPr lang="en-US" baseline="0" dirty="0" smtClean="0"/>
              <a:t> que </a:t>
            </a:r>
            <a:r>
              <a:rPr lang="en-US" baseline="0" dirty="0" err="1" smtClean="0"/>
              <a:t>implementa</a:t>
            </a:r>
            <a:r>
              <a:rPr lang="en-US" baseline="0" dirty="0" smtClean="0"/>
              <a:t> a </a:t>
            </a:r>
            <a:r>
              <a:rPr lang="en-US" baseline="0" dirty="0" err="1" smtClean="0"/>
              <a:t>funcionalidade</a:t>
            </a:r>
            <a:r>
              <a:rPr lang="en-US" baseline="0" dirty="0" smtClean="0"/>
              <a:t>, o </a:t>
            </a:r>
            <a:r>
              <a:rPr lang="en-US" baseline="0" dirty="0" err="1" smtClean="0"/>
              <a:t>caso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uso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correspondente</a:t>
            </a:r>
            <a:r>
              <a:rPr lang="en-US" baseline="0" dirty="0" smtClean="0"/>
              <a:t>. Estes packages, action e </a:t>
            </a:r>
            <a:r>
              <a:rPr lang="en-US" baseline="0" dirty="0" err="1" smtClean="0"/>
              <a:t>action.menu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disponibilizam</a:t>
            </a:r>
            <a:r>
              <a:rPr lang="en-US" baseline="0" dirty="0" smtClean="0"/>
              <a:t> a </a:t>
            </a:r>
            <a:r>
              <a:rPr lang="en-US" baseline="0" dirty="0" err="1" smtClean="0"/>
              <a:t>estrutura</a:t>
            </a:r>
            <a:r>
              <a:rPr lang="en-US" baseline="0" dirty="0" smtClean="0"/>
              <a:t> e o </a:t>
            </a:r>
            <a:r>
              <a:rPr lang="en-US" baseline="0" dirty="0" err="1" smtClean="0"/>
              <a:t>comportamento</a:t>
            </a:r>
            <a:r>
              <a:rPr lang="en-US" baseline="0" dirty="0" smtClean="0"/>
              <a:t> base para </a:t>
            </a:r>
            <a:r>
              <a:rPr lang="en-US" baseline="0" dirty="0" err="1" smtClean="0"/>
              <a:t>implementar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esta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estratégia</a:t>
            </a:r>
            <a:endParaRPr lang="en-US" baseline="0" dirty="0" smtClean="0"/>
          </a:p>
          <a:p>
            <a:pPr marL="171450" indent="-171450">
              <a:buFontTx/>
              <a:buChar char="-"/>
            </a:pPr>
            <a:endParaRPr lang="en-GB" dirty="0" smtClean="0"/>
          </a:p>
          <a:p>
            <a:pPr marL="171450" indent="-171450">
              <a:buFontTx/>
              <a:buChar char="-"/>
            </a:pPr>
            <a:r>
              <a:rPr lang="en-GB" dirty="0" err="1" smtClean="0"/>
              <a:t>nos</a:t>
            </a:r>
            <a:r>
              <a:rPr lang="en-GB" dirty="0" smtClean="0"/>
              <a:t> </a:t>
            </a:r>
            <a:r>
              <a:rPr lang="en-GB" dirty="0" smtClean="0"/>
              <a:t>packages </a:t>
            </a:r>
            <a:r>
              <a:rPr lang="en-GB" b="1" dirty="0" err="1" smtClean="0"/>
              <a:t>presentation.console</a:t>
            </a:r>
            <a:r>
              <a:rPr lang="en-GB" dirty="0" smtClean="0"/>
              <a:t> e </a:t>
            </a:r>
            <a:r>
              <a:rPr lang="en-GB" b="1" dirty="0" err="1" smtClean="0"/>
              <a:t>presentation.console.</a:t>
            </a:r>
            <a:r>
              <a:rPr lang="en-GB" b="1" baseline="0" dirty="0" err="1" smtClean="0"/>
              <a:t>menu</a:t>
            </a:r>
            <a:r>
              <a:rPr lang="en-GB" b="0" baseline="0" dirty="0" smtClean="0"/>
              <a:t> </a:t>
            </a:r>
            <a:r>
              <a:rPr lang="en-GB" b="0" baseline="0" dirty="0" err="1" smtClean="0"/>
              <a:t>encontram</a:t>
            </a:r>
            <a:r>
              <a:rPr lang="en-GB" b="0" baseline="0" dirty="0" smtClean="0"/>
              <a:t>-se </a:t>
            </a:r>
            <a:r>
              <a:rPr lang="en-GB" b="0" baseline="0" dirty="0" smtClean="0"/>
              <a:t>as classes base para a </a:t>
            </a:r>
            <a:r>
              <a:rPr lang="en-GB" b="0" baseline="0" dirty="0" err="1" smtClean="0"/>
              <a:t>renderização</a:t>
            </a:r>
            <a:r>
              <a:rPr lang="en-GB" b="0" baseline="0" dirty="0" smtClean="0"/>
              <a:t> dos </a:t>
            </a:r>
            <a:r>
              <a:rPr lang="en-GB" b="0" baseline="0" dirty="0" err="1" smtClean="0"/>
              <a:t>ecrãs</a:t>
            </a:r>
            <a:r>
              <a:rPr lang="en-GB" b="0" baseline="0" dirty="0" smtClean="0"/>
              <a:t> – </a:t>
            </a:r>
            <a:r>
              <a:rPr lang="en-US" b="0" baseline="0" dirty="0" err="1" smtClean="0"/>
              <a:t>menús</a:t>
            </a:r>
            <a:r>
              <a:rPr lang="en-US" b="0" baseline="0" dirty="0" smtClean="0"/>
              <a:t> e </a:t>
            </a:r>
            <a:r>
              <a:rPr lang="en-GB" b="0" baseline="0" dirty="0" smtClean="0"/>
              <a:t>outputs </a:t>
            </a:r>
            <a:r>
              <a:rPr lang="en-GB" b="0" baseline="0" dirty="0" err="1" smtClean="0"/>
              <a:t>em</a:t>
            </a:r>
            <a:r>
              <a:rPr lang="en-GB" b="0" baseline="0" dirty="0" smtClean="0"/>
              <a:t> </a:t>
            </a:r>
            <a:r>
              <a:rPr lang="en-GB" b="0" baseline="0" dirty="0" err="1" smtClean="0"/>
              <a:t>resultado</a:t>
            </a:r>
            <a:r>
              <a:rPr lang="en-GB" b="0" baseline="0" dirty="0" smtClean="0"/>
              <a:t> </a:t>
            </a:r>
            <a:r>
              <a:rPr lang="en-GB" b="0" baseline="0" dirty="0" smtClean="0"/>
              <a:t>da </a:t>
            </a:r>
            <a:r>
              <a:rPr lang="en-GB" b="0" baseline="0" dirty="0" err="1" smtClean="0"/>
              <a:t>execução</a:t>
            </a:r>
            <a:r>
              <a:rPr lang="en-GB" b="0" baseline="0" dirty="0" smtClean="0"/>
              <a:t> de </a:t>
            </a:r>
            <a:r>
              <a:rPr lang="en-GB" b="0" baseline="0" dirty="0" err="1" smtClean="0"/>
              <a:t>opções</a:t>
            </a:r>
            <a:r>
              <a:rPr lang="en-GB" b="0" baseline="0" dirty="0" smtClean="0"/>
              <a:t> de menu. Este package </a:t>
            </a:r>
            <a:r>
              <a:rPr lang="en-GB" b="0" baseline="0" dirty="0" err="1" smtClean="0"/>
              <a:t>agrega</a:t>
            </a:r>
            <a:r>
              <a:rPr lang="en-GB" b="0" baseline="0" dirty="0" smtClean="0"/>
              <a:t> </a:t>
            </a:r>
            <a:r>
              <a:rPr lang="en-GB" b="0" baseline="0" dirty="0" err="1" smtClean="0"/>
              <a:t>fundamentalmente</a:t>
            </a:r>
            <a:r>
              <a:rPr lang="en-GB" b="0" baseline="0" dirty="0" smtClean="0"/>
              <a:t> as </a:t>
            </a:r>
            <a:r>
              <a:rPr lang="en-GB" b="0" baseline="0" dirty="0" err="1" smtClean="0"/>
              <a:t>responsabilidades</a:t>
            </a:r>
            <a:r>
              <a:rPr lang="en-GB" b="0" baseline="0" dirty="0" smtClean="0"/>
              <a:t> de output </a:t>
            </a:r>
            <a:r>
              <a:rPr lang="en-GB" b="0" baseline="0" dirty="0" err="1" smtClean="0"/>
              <a:t>na</a:t>
            </a:r>
            <a:r>
              <a:rPr lang="en-GB" b="0" baseline="0" dirty="0" smtClean="0"/>
              <a:t> </a:t>
            </a:r>
            <a:r>
              <a:rPr lang="en-GB" b="0" baseline="0" dirty="0" err="1" smtClean="0"/>
              <a:t>interação</a:t>
            </a:r>
            <a:r>
              <a:rPr lang="en-GB" b="0" baseline="0" dirty="0" smtClean="0"/>
              <a:t> com o </a:t>
            </a:r>
            <a:r>
              <a:rPr lang="en-GB" b="0" baseline="0" dirty="0" err="1" smtClean="0"/>
              <a:t>utilizador</a:t>
            </a:r>
            <a:r>
              <a:rPr lang="en-GB" b="0" baseline="0" dirty="0" smtClean="0"/>
              <a:t>.</a:t>
            </a:r>
          </a:p>
          <a:p>
            <a:pPr marL="0" indent="0">
              <a:buFontTx/>
              <a:buNone/>
            </a:pPr>
            <a:endParaRPr lang="en-GB" b="0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F76911-F589-44E9-8155-61F0472246BF}" type="slidenum">
              <a:rPr lang="pt-PT" smtClean="0"/>
              <a:pPr/>
              <a:t>13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557095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GB" b="0" baseline="0" dirty="0" err="1" smtClean="0"/>
              <a:t>Existe</a:t>
            </a:r>
            <a:r>
              <a:rPr lang="en-GB" b="0" baseline="0" dirty="0" smtClean="0"/>
              <a:t> um outro package da framework com particular </a:t>
            </a:r>
            <a:r>
              <a:rPr lang="en-GB" b="0" baseline="0" dirty="0" err="1" smtClean="0"/>
              <a:t>relevo</a:t>
            </a:r>
            <a:r>
              <a:rPr lang="en-GB" b="0" baseline="0" dirty="0" smtClean="0"/>
              <a:t> para a </a:t>
            </a:r>
            <a:r>
              <a:rPr lang="en-GB" b="0" baseline="0" dirty="0" err="1" smtClean="0"/>
              <a:t>camada</a:t>
            </a:r>
            <a:r>
              <a:rPr lang="en-GB" b="0" baseline="0" dirty="0" smtClean="0"/>
              <a:t> de </a:t>
            </a:r>
            <a:r>
              <a:rPr lang="en-GB" b="0" baseline="0" dirty="0" err="1" smtClean="0"/>
              <a:t>Apresentação</a:t>
            </a:r>
            <a:r>
              <a:rPr lang="en-GB" b="0" baseline="0" dirty="0" smtClean="0"/>
              <a:t>: o package </a:t>
            </a:r>
            <a:r>
              <a:rPr lang="en-GB" b="1" baseline="0" dirty="0" err="1" smtClean="0"/>
              <a:t>framework.util</a:t>
            </a:r>
            <a:r>
              <a:rPr lang="en-GB" b="1" baseline="0" dirty="0" smtClean="0"/>
              <a:t> </a:t>
            </a:r>
            <a:r>
              <a:rPr lang="en-GB" b="0" baseline="0" dirty="0" smtClean="0"/>
              <a:t>que </a:t>
            </a:r>
            <a:r>
              <a:rPr lang="en-GB" b="0" baseline="0" dirty="0" err="1" smtClean="0"/>
              <a:t>contém</a:t>
            </a:r>
            <a:r>
              <a:rPr lang="en-GB" b="0" baseline="0" dirty="0" smtClean="0"/>
              <a:t> as classes para </a:t>
            </a:r>
            <a:r>
              <a:rPr lang="en-GB" b="1" baseline="0" dirty="0" err="1" smtClean="0"/>
              <a:t>leitura</a:t>
            </a:r>
            <a:r>
              <a:rPr lang="en-GB" b="1" baseline="0" dirty="0" smtClean="0"/>
              <a:t> e </a:t>
            </a:r>
            <a:r>
              <a:rPr lang="en-GB" b="1" baseline="0" dirty="0" err="1" smtClean="0"/>
              <a:t>validação</a:t>
            </a:r>
            <a:r>
              <a:rPr lang="en-GB" b="1" baseline="0" dirty="0" smtClean="0"/>
              <a:t> de inputs </a:t>
            </a:r>
            <a:r>
              <a:rPr lang="en-GB" b="0" baseline="0" dirty="0" smtClean="0"/>
              <a:t>a </a:t>
            </a:r>
            <a:r>
              <a:rPr lang="en-GB" b="0" baseline="0" dirty="0" err="1" smtClean="0"/>
              <a:t>partir</a:t>
            </a:r>
            <a:r>
              <a:rPr lang="en-GB" b="0" baseline="0" dirty="0" smtClean="0"/>
              <a:t> da </a:t>
            </a:r>
            <a:r>
              <a:rPr lang="en-GB" b="0" baseline="0" dirty="0" err="1" smtClean="0"/>
              <a:t>consola</a:t>
            </a:r>
            <a:r>
              <a:rPr lang="en-GB" b="0" baseline="0" dirty="0" smtClean="0"/>
              <a:t>, da </a:t>
            </a:r>
            <a:r>
              <a:rPr lang="en-GB" b="0" baseline="0" dirty="0" err="1" smtClean="0"/>
              <a:t>linha</a:t>
            </a:r>
            <a:r>
              <a:rPr lang="en-GB" b="0" baseline="0" dirty="0" smtClean="0"/>
              <a:t> </a:t>
            </a:r>
            <a:r>
              <a:rPr lang="en-GB" b="0" baseline="0" dirty="0" smtClean="0"/>
              <a:t>de </a:t>
            </a:r>
            <a:r>
              <a:rPr lang="en-GB" b="0" baseline="0" dirty="0" err="1" smtClean="0"/>
              <a:t>comandos</a:t>
            </a:r>
            <a:r>
              <a:rPr lang="en-GB" b="0" baseline="0" dirty="0" smtClean="0"/>
              <a:t>.</a:t>
            </a:r>
          </a:p>
          <a:p>
            <a:pPr marL="0" indent="0">
              <a:buFontTx/>
              <a:buNone/>
            </a:pPr>
            <a:endParaRPr lang="en-GB" b="0" baseline="0" dirty="0" smtClean="0"/>
          </a:p>
          <a:p>
            <a:pPr marL="0" indent="0">
              <a:buFontTx/>
              <a:buNone/>
            </a:pPr>
            <a:r>
              <a:rPr lang="en-GB" b="0" baseline="0" dirty="0" smtClean="0"/>
              <a:t>Este package </a:t>
            </a:r>
            <a:r>
              <a:rPr lang="en-GB" b="0" baseline="0" dirty="0" err="1" smtClean="0"/>
              <a:t>contém</a:t>
            </a:r>
            <a:r>
              <a:rPr lang="en-GB" b="0" baseline="0" dirty="0" smtClean="0"/>
              <a:t>, </a:t>
            </a:r>
            <a:r>
              <a:rPr lang="en-GB" b="0" baseline="0" dirty="0" err="1" smtClean="0"/>
              <a:t>em</a:t>
            </a:r>
            <a:r>
              <a:rPr lang="en-GB" b="0" baseline="0" dirty="0" smtClean="0"/>
              <a:t> particular, a </a:t>
            </a:r>
            <a:r>
              <a:rPr lang="en-GB" b="0" baseline="0" dirty="0" err="1" smtClean="0"/>
              <a:t>classe</a:t>
            </a:r>
            <a:r>
              <a:rPr lang="en-GB" b="0" baseline="0" dirty="0" smtClean="0"/>
              <a:t> </a:t>
            </a:r>
            <a:r>
              <a:rPr lang="en-GB" b="1" baseline="0" dirty="0" smtClean="0"/>
              <a:t>Console </a:t>
            </a:r>
            <a:r>
              <a:rPr lang="en-GB" b="0" baseline="0" dirty="0" smtClean="0"/>
              <a:t>que </a:t>
            </a:r>
            <a:r>
              <a:rPr lang="en-GB" b="0" baseline="0" dirty="0" err="1" smtClean="0"/>
              <a:t>implementa</a:t>
            </a:r>
            <a:r>
              <a:rPr lang="en-GB" b="0" baseline="0" dirty="0" smtClean="0"/>
              <a:t> </a:t>
            </a:r>
            <a:r>
              <a:rPr lang="en-GB" b="0" baseline="0" dirty="0" err="1" smtClean="0"/>
              <a:t>vários</a:t>
            </a:r>
            <a:r>
              <a:rPr lang="en-GB" b="0" baseline="0" dirty="0" smtClean="0"/>
              <a:t> </a:t>
            </a:r>
            <a:r>
              <a:rPr lang="en-GB" b="0" baseline="0" dirty="0" err="1" smtClean="0"/>
              <a:t>métodos</a:t>
            </a:r>
            <a:r>
              <a:rPr lang="en-GB" b="0" baseline="0" dirty="0" smtClean="0"/>
              <a:t> para </a:t>
            </a:r>
            <a:r>
              <a:rPr lang="en-GB" b="0" baseline="0" dirty="0" err="1" smtClean="0"/>
              <a:t>leitura</a:t>
            </a:r>
            <a:r>
              <a:rPr lang="en-GB" b="0" baseline="0" dirty="0" smtClean="0"/>
              <a:t> de inputs do </a:t>
            </a:r>
            <a:r>
              <a:rPr lang="en-GB" b="0" baseline="0" dirty="0" err="1" smtClean="0"/>
              <a:t>utilizador</a:t>
            </a:r>
            <a:r>
              <a:rPr lang="en-GB" b="0" baseline="0" dirty="0" smtClean="0"/>
              <a:t> </a:t>
            </a:r>
            <a:r>
              <a:rPr lang="en-GB" b="0" baseline="0" dirty="0" err="1" smtClean="0"/>
              <a:t>como</a:t>
            </a:r>
            <a:r>
              <a:rPr lang="en-GB" b="0" baseline="0" dirty="0" smtClean="0"/>
              <a:t>, </a:t>
            </a:r>
            <a:r>
              <a:rPr lang="en-GB" b="0" baseline="0" dirty="0" err="1" smtClean="0"/>
              <a:t>por</a:t>
            </a:r>
            <a:r>
              <a:rPr lang="en-GB" b="0" baseline="0" dirty="0" smtClean="0"/>
              <a:t> </a:t>
            </a:r>
            <a:r>
              <a:rPr lang="en-GB" b="0" baseline="0" dirty="0" err="1" smtClean="0"/>
              <a:t>exemplo</a:t>
            </a:r>
            <a:r>
              <a:rPr lang="en-GB" b="0" baseline="0" dirty="0" smtClean="0"/>
              <a:t>, </a:t>
            </a:r>
            <a:r>
              <a:rPr lang="en-GB" b="1" baseline="0" dirty="0" err="1" smtClean="0"/>
              <a:t>readLine</a:t>
            </a:r>
            <a:r>
              <a:rPr lang="en-GB" b="1" baseline="0" dirty="0" smtClean="0"/>
              <a:t>()</a:t>
            </a:r>
            <a:r>
              <a:rPr lang="en-GB" b="0" baseline="0" dirty="0" smtClean="0"/>
              <a:t>, </a:t>
            </a:r>
            <a:r>
              <a:rPr lang="en-GB" b="1" baseline="0" dirty="0" err="1" smtClean="0"/>
              <a:t>readInteger</a:t>
            </a:r>
            <a:r>
              <a:rPr lang="en-GB" b="1" baseline="0" dirty="0" smtClean="0"/>
              <a:t>()</a:t>
            </a:r>
            <a:r>
              <a:rPr lang="en-GB" b="0" baseline="0" dirty="0" smtClean="0"/>
              <a:t>, </a:t>
            </a:r>
            <a:r>
              <a:rPr lang="en-GB" b="1" baseline="0" dirty="0" err="1" smtClean="0"/>
              <a:t>readDate</a:t>
            </a:r>
            <a:r>
              <a:rPr lang="en-US" b="1" baseline="0" dirty="0" smtClean="0"/>
              <a:t>()</a:t>
            </a:r>
            <a:r>
              <a:rPr lang="en-US" b="0" baseline="0" dirty="0" smtClean="0"/>
              <a:t>, </a:t>
            </a:r>
            <a:r>
              <a:rPr lang="en-US" b="1" baseline="0" dirty="0" err="1" smtClean="0"/>
              <a:t>readOption</a:t>
            </a:r>
            <a:r>
              <a:rPr lang="en-US" b="1" baseline="0" dirty="0" smtClean="0"/>
              <a:t>()</a:t>
            </a:r>
            <a:r>
              <a:rPr lang="en-US" b="0" baseline="0" dirty="0" smtClean="0"/>
              <a:t> e </a:t>
            </a:r>
            <a:r>
              <a:rPr lang="en-US" b="1" baseline="0" dirty="0" err="1" smtClean="0"/>
              <a:t>waitForKey</a:t>
            </a:r>
            <a:r>
              <a:rPr lang="en-US" b="1" baseline="0" dirty="0" smtClean="0"/>
              <a:t>()</a:t>
            </a:r>
            <a:r>
              <a:rPr lang="en-US" b="0" baseline="0" dirty="0" smtClean="0"/>
              <a:t>.</a:t>
            </a:r>
          </a:p>
          <a:p>
            <a:pPr marL="0" indent="0">
              <a:buFontTx/>
              <a:buNone/>
            </a:pPr>
            <a:endParaRPr lang="en-US" b="0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F76911-F589-44E9-8155-61F0472246BF}" type="slidenum">
              <a:rPr lang="pt-PT" smtClean="0"/>
              <a:pPr/>
              <a:t>14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825915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dirty="0" smtClean="0"/>
              <a:t>Como</a:t>
            </a:r>
            <a:r>
              <a:rPr lang="en-GB" b="0" baseline="0" dirty="0" smtClean="0"/>
              <a:t> </a:t>
            </a:r>
            <a:r>
              <a:rPr lang="en-GB" b="0" baseline="0" dirty="0" err="1" smtClean="0"/>
              <a:t>vimos</a:t>
            </a:r>
            <a:r>
              <a:rPr lang="en-GB" b="0" baseline="0" dirty="0" smtClean="0"/>
              <a:t>, a</a:t>
            </a:r>
            <a:r>
              <a:rPr lang="en-GB" b="0" dirty="0" smtClean="0"/>
              <a:t> </a:t>
            </a:r>
            <a:r>
              <a:rPr lang="en-GB" b="0" dirty="0" smtClean="0"/>
              <a:t>UI no </a:t>
            </a:r>
            <a:r>
              <a:rPr lang="en-GB" b="0" dirty="0" err="1" smtClean="0"/>
              <a:t>projeto</a:t>
            </a:r>
            <a:r>
              <a:rPr lang="en-GB" b="0" dirty="0" smtClean="0"/>
              <a:t> </a:t>
            </a:r>
            <a:r>
              <a:rPr lang="en-GB" b="0" dirty="0" err="1" smtClean="0"/>
              <a:t>eCafeteria</a:t>
            </a:r>
            <a:r>
              <a:rPr lang="en-GB" b="0" dirty="0" smtClean="0"/>
              <a:t> é </a:t>
            </a:r>
            <a:r>
              <a:rPr lang="en-GB" b="0" dirty="0" err="1" smtClean="0"/>
              <a:t>implementada</a:t>
            </a:r>
            <a:r>
              <a:rPr lang="en-GB" b="0" dirty="0" smtClean="0"/>
              <a:t> </a:t>
            </a:r>
            <a:r>
              <a:rPr lang="en-GB" b="0" dirty="0" err="1" smtClean="0"/>
              <a:t>seguindo</a:t>
            </a:r>
            <a:r>
              <a:rPr lang="en-GB" b="0" dirty="0" smtClean="0"/>
              <a:t> a </a:t>
            </a:r>
            <a:r>
              <a:rPr lang="en-GB" b="0" dirty="0" err="1" smtClean="0"/>
              <a:t>arquitetura</a:t>
            </a:r>
            <a:r>
              <a:rPr lang="en-GB" b="0" dirty="0" smtClean="0"/>
              <a:t> </a:t>
            </a:r>
            <a:r>
              <a:rPr lang="en-GB" b="0" dirty="0" err="1" smtClean="0"/>
              <a:t>disponibilizada</a:t>
            </a:r>
            <a:r>
              <a:rPr lang="en-GB" b="0" dirty="0" smtClean="0"/>
              <a:t> </a:t>
            </a:r>
            <a:r>
              <a:rPr lang="en-GB" b="0" dirty="0" err="1" smtClean="0"/>
              <a:t>na</a:t>
            </a:r>
            <a:r>
              <a:rPr lang="en-GB" b="0" dirty="0" smtClean="0"/>
              <a:t> framework EAPLI.</a:t>
            </a:r>
          </a:p>
          <a:p>
            <a:r>
              <a:rPr lang="en-GB" b="0" dirty="0" smtClean="0"/>
              <a:t>Um</a:t>
            </a:r>
            <a:r>
              <a:rPr lang="en-GB" b="0" baseline="0" dirty="0" smtClean="0"/>
              <a:t> </a:t>
            </a:r>
            <a:r>
              <a:rPr lang="en-GB" b="1" baseline="0" dirty="0" smtClean="0"/>
              <a:t>Menu </a:t>
            </a:r>
            <a:r>
              <a:rPr lang="en-GB" b="0" baseline="0" dirty="0" err="1" smtClean="0"/>
              <a:t>agrega</a:t>
            </a:r>
            <a:r>
              <a:rPr lang="en-GB" b="0" baseline="0" dirty="0" smtClean="0"/>
              <a:t> um </a:t>
            </a:r>
            <a:r>
              <a:rPr lang="en-GB" b="0" baseline="0" dirty="0" err="1" smtClean="0"/>
              <a:t>conjunto</a:t>
            </a:r>
            <a:r>
              <a:rPr lang="en-GB" b="0" baseline="0" dirty="0" smtClean="0"/>
              <a:t> de </a:t>
            </a:r>
            <a:r>
              <a:rPr lang="en-GB" b="1" baseline="0" dirty="0" err="1" smtClean="0"/>
              <a:t>MenuItem</a:t>
            </a:r>
            <a:r>
              <a:rPr lang="en-GB" b="0" baseline="0" dirty="0" smtClean="0"/>
              <a:t>. </a:t>
            </a:r>
            <a:r>
              <a:rPr lang="en-GB" b="0" baseline="0" dirty="0" err="1" smtClean="0"/>
              <a:t>Cada</a:t>
            </a:r>
            <a:r>
              <a:rPr lang="en-GB" b="0" baseline="0" dirty="0" smtClean="0"/>
              <a:t> </a:t>
            </a:r>
            <a:r>
              <a:rPr lang="en-GB" b="0" baseline="0" dirty="0" err="1" smtClean="0"/>
              <a:t>MenuItem</a:t>
            </a:r>
            <a:r>
              <a:rPr lang="en-GB" b="0" baseline="0" dirty="0" smtClean="0"/>
              <a:t> </a:t>
            </a:r>
            <a:r>
              <a:rPr lang="en-GB" b="0" baseline="0" dirty="0" err="1" smtClean="0"/>
              <a:t>corresponde</a:t>
            </a:r>
            <a:r>
              <a:rPr lang="en-GB" b="0" baseline="0" dirty="0" smtClean="0"/>
              <a:t> a </a:t>
            </a:r>
            <a:r>
              <a:rPr lang="en-GB" b="0" baseline="0" dirty="0" err="1" smtClean="0"/>
              <a:t>uma</a:t>
            </a:r>
            <a:r>
              <a:rPr lang="en-GB" b="0" baseline="0" dirty="0" smtClean="0"/>
              <a:t> </a:t>
            </a:r>
            <a:r>
              <a:rPr lang="en-GB" b="0" baseline="0" dirty="0" err="1" smtClean="0"/>
              <a:t>opção</a:t>
            </a:r>
            <a:r>
              <a:rPr lang="en-GB" b="0" baseline="0" dirty="0" smtClean="0"/>
              <a:t> de menu que o </a:t>
            </a:r>
            <a:r>
              <a:rPr lang="en-GB" b="0" baseline="0" dirty="0" err="1" smtClean="0"/>
              <a:t>utilizador</a:t>
            </a:r>
            <a:r>
              <a:rPr lang="en-GB" b="0" baseline="0" dirty="0" smtClean="0"/>
              <a:t> </a:t>
            </a:r>
            <a:r>
              <a:rPr lang="en-GB" b="0" baseline="0" dirty="0" err="1" smtClean="0"/>
              <a:t>pode</a:t>
            </a:r>
            <a:r>
              <a:rPr lang="en-GB" b="0" baseline="0" dirty="0" smtClean="0"/>
              <a:t> </a:t>
            </a:r>
            <a:r>
              <a:rPr lang="en-GB" b="0" baseline="0" dirty="0" err="1" smtClean="0"/>
              <a:t>selecionar</a:t>
            </a:r>
            <a:r>
              <a:rPr lang="en-GB" b="0" baseline="0" dirty="0" smtClean="0"/>
              <a:t> </a:t>
            </a:r>
            <a:r>
              <a:rPr lang="en-GB" b="0" baseline="0" dirty="0" err="1" smtClean="0"/>
              <a:t>ao</a:t>
            </a:r>
            <a:r>
              <a:rPr lang="en-GB" b="0" baseline="0" dirty="0" smtClean="0"/>
              <a:t> </a:t>
            </a:r>
            <a:r>
              <a:rPr lang="en-GB" b="0" baseline="0" dirty="0" err="1" smtClean="0"/>
              <a:t>introduzir</a:t>
            </a:r>
            <a:r>
              <a:rPr lang="en-GB" b="0" baseline="0" dirty="0" smtClean="0"/>
              <a:t> o </a:t>
            </a:r>
            <a:r>
              <a:rPr lang="en-GB" b="0" baseline="0" dirty="0" err="1" smtClean="0"/>
              <a:t>identificador</a:t>
            </a:r>
            <a:r>
              <a:rPr lang="en-GB" b="0" baseline="0" dirty="0" smtClean="0"/>
              <a:t> da </a:t>
            </a:r>
            <a:r>
              <a:rPr lang="en-GB" b="0" baseline="0" dirty="0" err="1" smtClean="0"/>
              <a:t>opção</a:t>
            </a:r>
            <a:r>
              <a:rPr lang="en-GB" b="0" baseline="0" dirty="0" smtClean="0"/>
              <a:t> </a:t>
            </a:r>
            <a:r>
              <a:rPr lang="en-GB" b="0" baseline="0" dirty="0" err="1" smtClean="0"/>
              <a:t>correspondente</a:t>
            </a:r>
            <a:r>
              <a:rPr lang="en-GB" b="0" baseline="0" dirty="0" smtClean="0"/>
              <a:t>, um </a:t>
            </a:r>
            <a:r>
              <a:rPr lang="en-GB" b="0" baseline="0" dirty="0" err="1" smtClean="0"/>
              <a:t>número</a:t>
            </a:r>
            <a:r>
              <a:rPr lang="en-GB" b="0" baseline="0" dirty="0" smtClean="0"/>
              <a:t> </a:t>
            </a:r>
            <a:r>
              <a:rPr lang="en-GB" b="0" baseline="0" dirty="0" err="1" smtClean="0"/>
              <a:t>inteiro</a:t>
            </a:r>
            <a:r>
              <a:rPr lang="en-GB" b="0" baseline="0" dirty="0" smtClean="0"/>
              <a:t>. </a:t>
            </a:r>
            <a:r>
              <a:rPr lang="en-GB" b="0" baseline="0" dirty="0" err="1" smtClean="0"/>
              <a:t>Ao</a:t>
            </a:r>
            <a:r>
              <a:rPr lang="en-GB" b="0" baseline="0" dirty="0" smtClean="0"/>
              <a:t> </a:t>
            </a:r>
            <a:r>
              <a:rPr lang="en-GB" b="0" baseline="0" dirty="0" err="1" smtClean="0"/>
              <a:t>selecionar</a:t>
            </a:r>
            <a:r>
              <a:rPr lang="en-GB" b="0" baseline="0" dirty="0" smtClean="0"/>
              <a:t> </a:t>
            </a:r>
            <a:r>
              <a:rPr lang="en-GB" b="0" baseline="0" dirty="0" err="1" smtClean="0"/>
              <a:t>uma</a:t>
            </a:r>
            <a:r>
              <a:rPr lang="en-GB" b="0" baseline="0" dirty="0" smtClean="0"/>
              <a:t> </a:t>
            </a:r>
            <a:r>
              <a:rPr lang="en-GB" b="0" baseline="0" dirty="0" err="1" smtClean="0"/>
              <a:t>opção</a:t>
            </a:r>
            <a:r>
              <a:rPr lang="en-GB" b="0" baseline="0" dirty="0" smtClean="0"/>
              <a:t>, o </a:t>
            </a:r>
            <a:r>
              <a:rPr lang="en-GB" b="0" baseline="0" dirty="0" err="1" smtClean="0"/>
              <a:t>controlo</a:t>
            </a:r>
            <a:r>
              <a:rPr lang="en-GB" b="0" baseline="0" dirty="0" smtClean="0"/>
              <a:t> </a:t>
            </a:r>
            <a:r>
              <a:rPr lang="en-GB" b="0" baseline="0" dirty="0" smtClean="0"/>
              <a:t>é </a:t>
            </a:r>
            <a:r>
              <a:rPr lang="en-GB" b="0" baseline="0" dirty="0" err="1" smtClean="0"/>
              <a:t>passado</a:t>
            </a:r>
            <a:r>
              <a:rPr lang="en-GB" b="0" baseline="0" dirty="0" smtClean="0"/>
              <a:t> para a </a:t>
            </a:r>
            <a:r>
              <a:rPr lang="en-GB" b="1" baseline="0" dirty="0" smtClean="0"/>
              <a:t>Action </a:t>
            </a:r>
            <a:r>
              <a:rPr lang="en-GB" b="0" baseline="0" dirty="0" err="1" smtClean="0"/>
              <a:t>correspondente</a:t>
            </a:r>
            <a:r>
              <a:rPr lang="en-GB" b="0" baseline="0" dirty="0" smtClean="0"/>
              <a:t>.</a:t>
            </a:r>
          </a:p>
          <a:p>
            <a:endParaRPr lang="en-GB" b="0" baseline="0" dirty="0" smtClean="0"/>
          </a:p>
          <a:p>
            <a:r>
              <a:rPr lang="en-GB" b="0" baseline="0" dirty="0" smtClean="0"/>
              <a:t>A </a:t>
            </a:r>
            <a:r>
              <a:rPr lang="en-GB" b="0" baseline="0" dirty="0" err="1" smtClean="0"/>
              <a:t>classe</a:t>
            </a:r>
            <a:r>
              <a:rPr lang="en-GB" b="0" baseline="0" dirty="0" smtClean="0"/>
              <a:t> Menu </a:t>
            </a:r>
            <a:r>
              <a:rPr lang="en-GB" b="0" baseline="0" dirty="0" err="1" smtClean="0"/>
              <a:t>estende</a:t>
            </a:r>
            <a:r>
              <a:rPr lang="en-GB" b="0" baseline="0" dirty="0" smtClean="0"/>
              <a:t> a </a:t>
            </a:r>
            <a:r>
              <a:rPr lang="en-GB" b="0" baseline="0" dirty="0" err="1" smtClean="0"/>
              <a:t>classe</a:t>
            </a:r>
            <a:r>
              <a:rPr lang="en-GB" b="0" baseline="0" dirty="0" smtClean="0"/>
              <a:t> </a:t>
            </a:r>
            <a:r>
              <a:rPr lang="en-GB" b="0" baseline="0" dirty="0" err="1" smtClean="0"/>
              <a:t>abstrata</a:t>
            </a:r>
            <a:r>
              <a:rPr lang="en-GB" b="0" baseline="0" dirty="0" smtClean="0"/>
              <a:t> </a:t>
            </a:r>
            <a:r>
              <a:rPr lang="en-GB" b="1" baseline="0" dirty="0" err="1" smtClean="0"/>
              <a:t>AbstractUI</a:t>
            </a:r>
            <a:r>
              <a:rPr lang="en-GB" b="0" baseline="0" dirty="0" smtClean="0"/>
              <a:t> que é </a:t>
            </a:r>
            <a:r>
              <a:rPr lang="en-GB" b="0" baseline="0" dirty="0" err="1" smtClean="0"/>
              <a:t>dependente</a:t>
            </a:r>
            <a:r>
              <a:rPr lang="en-GB" b="0" baseline="0" dirty="0" smtClean="0"/>
              <a:t> do </a:t>
            </a:r>
            <a:r>
              <a:rPr lang="en-GB" b="1" baseline="0" dirty="0" smtClean="0"/>
              <a:t>Controller</a:t>
            </a:r>
            <a:r>
              <a:rPr lang="en-GB" b="0" baseline="0" dirty="0" smtClean="0"/>
              <a:t> que </a:t>
            </a:r>
            <a:r>
              <a:rPr lang="en-GB" b="0" baseline="0" dirty="0" err="1" smtClean="0"/>
              <a:t>implementa</a:t>
            </a:r>
            <a:r>
              <a:rPr lang="en-GB" b="0" baseline="0" dirty="0" smtClean="0"/>
              <a:t> a </a:t>
            </a:r>
            <a:r>
              <a:rPr lang="en-GB" b="0" baseline="0" dirty="0" err="1" smtClean="0"/>
              <a:t>lógica</a:t>
            </a:r>
            <a:r>
              <a:rPr lang="en-GB" b="0" baseline="0" dirty="0" smtClean="0"/>
              <a:t> de </a:t>
            </a:r>
            <a:r>
              <a:rPr lang="en-GB" b="0" baseline="0" dirty="0" err="1" smtClean="0"/>
              <a:t>negócio</a:t>
            </a:r>
            <a:r>
              <a:rPr lang="en-GB" b="0" baseline="0" dirty="0" smtClean="0"/>
              <a:t> do </a:t>
            </a:r>
            <a:r>
              <a:rPr lang="en-GB" b="0" baseline="0" dirty="0" err="1" smtClean="0"/>
              <a:t>caso</a:t>
            </a:r>
            <a:r>
              <a:rPr lang="en-GB" b="0" baseline="0" dirty="0" smtClean="0"/>
              <a:t> de </a:t>
            </a:r>
            <a:r>
              <a:rPr lang="en-GB" b="0" baseline="0" dirty="0" err="1" smtClean="0"/>
              <a:t>uso</a:t>
            </a:r>
            <a:r>
              <a:rPr lang="en-GB" b="0" baseline="0" dirty="0" smtClean="0"/>
              <a:t> </a:t>
            </a:r>
            <a:r>
              <a:rPr lang="en-GB" b="0" baseline="0" dirty="0" err="1" smtClean="0"/>
              <a:t>correspondente</a:t>
            </a:r>
            <a:r>
              <a:rPr lang="en-GB" b="0" baseline="0" dirty="0" smtClean="0"/>
              <a:t>. É </a:t>
            </a:r>
            <a:r>
              <a:rPr lang="en-GB" b="0" baseline="0" dirty="0" err="1" smtClean="0"/>
              <a:t>aqui</a:t>
            </a:r>
            <a:r>
              <a:rPr lang="en-GB" b="0" baseline="0" dirty="0" smtClean="0"/>
              <a:t> que se </a:t>
            </a:r>
            <a:r>
              <a:rPr lang="en-GB" b="0" baseline="0" dirty="0" err="1" smtClean="0"/>
              <a:t>cria</a:t>
            </a:r>
            <a:r>
              <a:rPr lang="en-GB" b="0" baseline="0" dirty="0" smtClean="0"/>
              <a:t> a </a:t>
            </a:r>
            <a:r>
              <a:rPr lang="en-GB" b="0" baseline="0" dirty="0" err="1" smtClean="0"/>
              <a:t>dependência</a:t>
            </a:r>
            <a:r>
              <a:rPr lang="en-GB" b="0" baseline="0" dirty="0" smtClean="0"/>
              <a:t> entre a </a:t>
            </a:r>
            <a:r>
              <a:rPr lang="en-GB" b="0" baseline="0" dirty="0" err="1" smtClean="0"/>
              <a:t>camada</a:t>
            </a:r>
            <a:r>
              <a:rPr lang="en-GB" b="0" baseline="0" dirty="0" smtClean="0"/>
              <a:t> de </a:t>
            </a:r>
            <a:r>
              <a:rPr lang="en-GB" b="0" baseline="0" dirty="0" err="1" smtClean="0"/>
              <a:t>Apresentação</a:t>
            </a:r>
            <a:r>
              <a:rPr lang="en-GB" b="0" baseline="0" dirty="0" smtClean="0"/>
              <a:t> e a </a:t>
            </a:r>
            <a:r>
              <a:rPr lang="en-GB" b="0" baseline="0" dirty="0" err="1" smtClean="0"/>
              <a:t>camada</a:t>
            </a:r>
            <a:r>
              <a:rPr lang="en-GB" b="0" baseline="0" dirty="0" smtClean="0"/>
              <a:t> de </a:t>
            </a:r>
            <a:r>
              <a:rPr lang="en-GB" b="0" baseline="0" dirty="0" err="1" smtClean="0"/>
              <a:t>Aplicação</a:t>
            </a:r>
            <a:r>
              <a:rPr lang="en-GB" b="0" baseline="0" dirty="0" smtClean="0"/>
              <a:t>.</a:t>
            </a:r>
          </a:p>
          <a:p>
            <a:r>
              <a:rPr lang="en-GB" b="0" baseline="0" dirty="0" smtClean="0"/>
              <a:t>A </a:t>
            </a:r>
            <a:r>
              <a:rPr lang="en-GB" b="0" baseline="0" dirty="0" err="1" smtClean="0"/>
              <a:t>camada</a:t>
            </a:r>
            <a:r>
              <a:rPr lang="en-GB" b="0" baseline="0" dirty="0" smtClean="0"/>
              <a:t> de </a:t>
            </a:r>
            <a:r>
              <a:rPr lang="en-GB" b="0" baseline="0" dirty="0" err="1" smtClean="0"/>
              <a:t>Apresentação</a:t>
            </a:r>
            <a:r>
              <a:rPr lang="en-GB" b="0" baseline="0" dirty="0" smtClean="0"/>
              <a:t> </a:t>
            </a:r>
            <a:r>
              <a:rPr lang="en-GB" b="0" baseline="0" dirty="0" err="1" smtClean="0"/>
              <a:t>utiliza</a:t>
            </a:r>
            <a:r>
              <a:rPr lang="en-GB" b="0" baseline="0" dirty="0" smtClean="0"/>
              <a:t> </a:t>
            </a:r>
            <a:r>
              <a:rPr lang="en-GB" b="0" baseline="0" dirty="0" err="1" smtClean="0"/>
              <a:t>serviços</a:t>
            </a:r>
            <a:r>
              <a:rPr lang="en-GB" b="0" baseline="0" dirty="0" smtClean="0"/>
              <a:t> da </a:t>
            </a:r>
            <a:r>
              <a:rPr lang="en-GB" b="0" baseline="0" dirty="0" err="1" smtClean="0"/>
              <a:t>camada</a:t>
            </a:r>
            <a:r>
              <a:rPr lang="en-GB" b="0" baseline="0" dirty="0" smtClean="0"/>
              <a:t> de </a:t>
            </a:r>
            <a:r>
              <a:rPr lang="en-GB" b="0" baseline="0" dirty="0" err="1" smtClean="0"/>
              <a:t>Aplicação</a:t>
            </a:r>
            <a:r>
              <a:rPr lang="en-GB" b="0" baseline="0" dirty="0" smtClean="0"/>
              <a:t>. </a:t>
            </a:r>
            <a:r>
              <a:rPr lang="en-GB" b="0" baseline="0" dirty="0" err="1" smtClean="0"/>
              <a:t>Não</a:t>
            </a:r>
            <a:r>
              <a:rPr lang="en-GB" b="0" baseline="0" dirty="0" smtClean="0"/>
              <a:t> se </a:t>
            </a:r>
            <a:r>
              <a:rPr lang="en-GB" b="0" baseline="0" dirty="0" err="1" smtClean="0"/>
              <a:t>espera</a:t>
            </a:r>
            <a:r>
              <a:rPr lang="en-GB" b="0" baseline="0" dirty="0" smtClean="0"/>
              <a:t> que </a:t>
            </a:r>
            <a:r>
              <a:rPr lang="en-GB" b="0" baseline="0" dirty="0" err="1" smtClean="0"/>
              <a:t>haja</a:t>
            </a:r>
            <a:r>
              <a:rPr lang="en-GB" b="0" baseline="0" dirty="0" smtClean="0"/>
              <a:t> </a:t>
            </a:r>
            <a:r>
              <a:rPr lang="en-GB" b="0" baseline="0" dirty="0" err="1" smtClean="0"/>
              <a:t>dependência</a:t>
            </a:r>
            <a:r>
              <a:rPr lang="en-GB" b="0" baseline="0" dirty="0" smtClean="0"/>
              <a:t> </a:t>
            </a:r>
            <a:r>
              <a:rPr lang="en-GB" b="0" baseline="0" dirty="0" err="1" smtClean="0"/>
              <a:t>em</a:t>
            </a:r>
            <a:r>
              <a:rPr lang="en-GB" b="0" baseline="0" dirty="0" smtClean="0"/>
              <a:t> </a:t>
            </a:r>
            <a:r>
              <a:rPr lang="en-GB" b="0" baseline="0" dirty="0" err="1" smtClean="0"/>
              <a:t>sentido</a:t>
            </a:r>
            <a:r>
              <a:rPr lang="en-GB" b="0" baseline="0" dirty="0" smtClean="0"/>
              <a:t> </a:t>
            </a:r>
            <a:r>
              <a:rPr lang="en-GB" b="0" baseline="0" dirty="0" err="1" smtClean="0"/>
              <a:t>contrário</a:t>
            </a:r>
            <a:r>
              <a:rPr lang="en-GB" b="0" baseline="0" dirty="0" smtClean="0"/>
              <a:t> (Layered Architecture), </a:t>
            </a:r>
            <a:r>
              <a:rPr lang="en-GB" b="0" baseline="0" dirty="0" err="1" smtClean="0"/>
              <a:t>ou</a:t>
            </a:r>
            <a:r>
              <a:rPr lang="en-GB" b="0" baseline="0" dirty="0" smtClean="0"/>
              <a:t> </a:t>
            </a:r>
            <a:r>
              <a:rPr lang="en-GB" b="0" baseline="0" dirty="0" err="1" smtClean="0"/>
              <a:t>seja</a:t>
            </a:r>
            <a:r>
              <a:rPr lang="en-GB" b="0" baseline="0" dirty="0" smtClean="0"/>
              <a:t>, </a:t>
            </a:r>
            <a:r>
              <a:rPr lang="en-GB" b="0" baseline="0" dirty="0" err="1" smtClean="0"/>
              <a:t>não</a:t>
            </a:r>
            <a:r>
              <a:rPr lang="en-GB" b="0" baseline="0" dirty="0" smtClean="0"/>
              <a:t> é </a:t>
            </a:r>
            <a:r>
              <a:rPr lang="en-GB" b="0" baseline="0" dirty="0" err="1" smtClean="0"/>
              <a:t>suposto</a:t>
            </a:r>
            <a:r>
              <a:rPr lang="en-GB" b="0" baseline="0" dirty="0" smtClean="0"/>
              <a:t> que a </a:t>
            </a:r>
            <a:r>
              <a:rPr lang="en-GB" b="0" baseline="0" dirty="0" err="1" smtClean="0"/>
              <a:t>camada</a:t>
            </a:r>
            <a:r>
              <a:rPr lang="en-GB" b="0" baseline="0" dirty="0" smtClean="0"/>
              <a:t> de </a:t>
            </a:r>
            <a:r>
              <a:rPr lang="en-GB" b="0" baseline="0" dirty="0" err="1" smtClean="0"/>
              <a:t>Aplicação</a:t>
            </a:r>
            <a:r>
              <a:rPr lang="en-GB" b="0" baseline="0" dirty="0" smtClean="0"/>
              <a:t> </a:t>
            </a:r>
            <a:r>
              <a:rPr lang="en-GB" b="0" baseline="0" dirty="0" err="1" smtClean="0"/>
              <a:t>solicite</a:t>
            </a:r>
            <a:r>
              <a:rPr lang="en-GB" b="0" baseline="0" dirty="0" smtClean="0"/>
              <a:t> </a:t>
            </a:r>
            <a:r>
              <a:rPr lang="en-GB" b="0" baseline="0" dirty="0" err="1" smtClean="0"/>
              <a:t>serviços</a:t>
            </a:r>
            <a:r>
              <a:rPr lang="en-GB" b="0" baseline="0" dirty="0" smtClean="0"/>
              <a:t> à </a:t>
            </a:r>
            <a:r>
              <a:rPr lang="en-GB" b="0" baseline="0" dirty="0" err="1" smtClean="0"/>
              <a:t>camada</a:t>
            </a:r>
            <a:r>
              <a:rPr lang="en-GB" b="0" baseline="0" dirty="0" smtClean="0"/>
              <a:t> de </a:t>
            </a:r>
            <a:r>
              <a:rPr lang="en-GB" b="0" baseline="0" dirty="0" err="1" smtClean="0"/>
              <a:t>Apresentação</a:t>
            </a:r>
            <a:r>
              <a:rPr lang="en-GB" b="0" baseline="0" dirty="0" smtClean="0"/>
              <a:t>. De </a:t>
            </a:r>
            <a:r>
              <a:rPr lang="en-GB" b="0" baseline="0" dirty="0" err="1" smtClean="0"/>
              <a:t>acordo</a:t>
            </a:r>
            <a:r>
              <a:rPr lang="en-GB" b="0" baseline="0" dirty="0" smtClean="0"/>
              <a:t> com o </a:t>
            </a:r>
            <a:r>
              <a:rPr lang="en-GB" b="0" baseline="0" dirty="0" err="1" smtClean="0"/>
              <a:t>padrão</a:t>
            </a:r>
            <a:r>
              <a:rPr lang="en-GB" b="0" baseline="0" dirty="0" smtClean="0"/>
              <a:t> Layered Architecture, as </a:t>
            </a:r>
            <a:r>
              <a:rPr lang="en-GB" b="0" baseline="0" dirty="0" err="1" smtClean="0"/>
              <a:t>dependências</a:t>
            </a:r>
            <a:r>
              <a:rPr lang="en-GB" b="0" baseline="0" dirty="0" smtClean="0"/>
              <a:t> entre </a:t>
            </a:r>
            <a:r>
              <a:rPr lang="en-GB" b="0" baseline="0" dirty="0" err="1" smtClean="0"/>
              <a:t>camadas</a:t>
            </a:r>
            <a:r>
              <a:rPr lang="en-GB" b="0" baseline="0" dirty="0" smtClean="0"/>
              <a:t> </a:t>
            </a:r>
            <a:r>
              <a:rPr lang="en-GB" b="0" baseline="0" dirty="0" err="1" smtClean="0"/>
              <a:t>devem</a:t>
            </a:r>
            <a:r>
              <a:rPr lang="en-GB" b="0" baseline="0" dirty="0" smtClean="0"/>
              <a:t> </a:t>
            </a:r>
            <a:r>
              <a:rPr lang="en-GB" b="0" baseline="0" dirty="0" err="1" smtClean="0"/>
              <a:t>ocorrer</a:t>
            </a:r>
            <a:r>
              <a:rPr lang="en-GB" b="0" baseline="0" dirty="0" smtClean="0"/>
              <a:t> </a:t>
            </a:r>
            <a:r>
              <a:rPr lang="en-GB" b="0" baseline="0" dirty="0" err="1" smtClean="0"/>
              <a:t>sempre</a:t>
            </a:r>
            <a:r>
              <a:rPr lang="en-GB" b="0" baseline="0" dirty="0" smtClean="0"/>
              <a:t> no </a:t>
            </a:r>
            <a:r>
              <a:rPr lang="en-GB" b="0" baseline="0" dirty="0" err="1" smtClean="0"/>
              <a:t>sentido</a:t>
            </a:r>
            <a:r>
              <a:rPr lang="en-GB" b="0" baseline="0" dirty="0" smtClean="0"/>
              <a:t> </a:t>
            </a:r>
            <a:r>
              <a:rPr lang="en-GB" b="0" baseline="0" dirty="0" err="1" smtClean="0"/>
              <a:t>descendente</a:t>
            </a:r>
            <a:r>
              <a:rPr lang="en-GB" b="0" baseline="0" dirty="0" smtClean="0"/>
              <a:t>.</a:t>
            </a:r>
          </a:p>
          <a:p>
            <a:endParaRPr lang="en-GB" b="0" baseline="0" dirty="0" smtClean="0"/>
          </a:p>
          <a:p>
            <a:r>
              <a:rPr lang="en-GB" b="0" baseline="0" dirty="0" smtClean="0"/>
              <a:t>É, no </a:t>
            </a:r>
            <a:r>
              <a:rPr lang="en-GB" b="0" baseline="0" dirty="0" err="1" smtClean="0"/>
              <a:t>entanto</a:t>
            </a:r>
            <a:r>
              <a:rPr lang="en-GB" b="0" baseline="0" dirty="0" smtClean="0"/>
              <a:t>, </a:t>
            </a:r>
            <a:r>
              <a:rPr lang="en-GB" b="0" baseline="0" dirty="0" err="1" smtClean="0"/>
              <a:t>possível</a:t>
            </a:r>
            <a:r>
              <a:rPr lang="en-GB" b="0" baseline="0" dirty="0" smtClean="0"/>
              <a:t> que a </a:t>
            </a:r>
            <a:r>
              <a:rPr lang="en-GB" b="0" baseline="0" dirty="0" err="1" smtClean="0"/>
              <a:t>camada</a:t>
            </a:r>
            <a:r>
              <a:rPr lang="en-GB" b="0" baseline="0" dirty="0" smtClean="0"/>
              <a:t> de </a:t>
            </a:r>
            <a:r>
              <a:rPr lang="en-GB" b="0" baseline="0" dirty="0" err="1" smtClean="0"/>
              <a:t>Apresentação</a:t>
            </a:r>
            <a:r>
              <a:rPr lang="en-GB" b="0" baseline="0" dirty="0" smtClean="0"/>
              <a:t> </a:t>
            </a:r>
            <a:r>
              <a:rPr lang="en-GB" b="0" baseline="0" dirty="0" err="1" smtClean="0"/>
              <a:t>recorra</a:t>
            </a:r>
            <a:r>
              <a:rPr lang="en-GB" b="0" baseline="0" dirty="0" smtClean="0"/>
              <a:t> à </a:t>
            </a:r>
            <a:r>
              <a:rPr lang="en-GB" b="0" baseline="0" dirty="0" err="1" smtClean="0"/>
              <a:t>camada</a:t>
            </a:r>
            <a:r>
              <a:rPr lang="en-GB" b="0" baseline="0" dirty="0" smtClean="0"/>
              <a:t> de </a:t>
            </a:r>
            <a:r>
              <a:rPr lang="en-GB" b="0" baseline="0" dirty="0" err="1" smtClean="0"/>
              <a:t>Domínio</a:t>
            </a:r>
            <a:r>
              <a:rPr lang="en-GB" b="0" baseline="0" dirty="0" smtClean="0"/>
              <a:t> </a:t>
            </a:r>
            <a:r>
              <a:rPr lang="en-GB" b="0" baseline="0" dirty="0" err="1" smtClean="0"/>
              <a:t>ou</a:t>
            </a:r>
            <a:r>
              <a:rPr lang="en-GB" b="0" baseline="0" dirty="0" smtClean="0"/>
              <a:t> </a:t>
            </a:r>
            <a:r>
              <a:rPr lang="en-GB" b="0" baseline="0" dirty="0" err="1" smtClean="0"/>
              <a:t>aos</a:t>
            </a:r>
            <a:r>
              <a:rPr lang="en-GB" b="0" baseline="0" dirty="0" smtClean="0"/>
              <a:t> </a:t>
            </a:r>
            <a:r>
              <a:rPr lang="en-GB" b="0" baseline="0" dirty="0" err="1" smtClean="0"/>
              <a:t>Repositórios</a:t>
            </a:r>
            <a:r>
              <a:rPr lang="en-GB" b="0" baseline="0" dirty="0" smtClean="0"/>
              <a:t>. </a:t>
            </a:r>
            <a:r>
              <a:rPr lang="en-GB" b="0" baseline="0" dirty="0" err="1" smtClean="0"/>
              <a:t>Apesar</a:t>
            </a:r>
            <a:r>
              <a:rPr lang="en-GB" b="0" baseline="0" dirty="0" smtClean="0"/>
              <a:t> de </a:t>
            </a:r>
            <a:r>
              <a:rPr lang="en-GB" b="0" baseline="0" dirty="0" err="1" smtClean="0"/>
              <a:t>não</a:t>
            </a:r>
            <a:r>
              <a:rPr lang="en-GB" b="0" baseline="0" dirty="0" smtClean="0"/>
              <a:t> </a:t>
            </a:r>
            <a:r>
              <a:rPr lang="en-GB" b="0" baseline="0" dirty="0" err="1" smtClean="0"/>
              <a:t>serem</a:t>
            </a:r>
            <a:r>
              <a:rPr lang="en-GB" b="0" baseline="0" dirty="0" smtClean="0"/>
              <a:t> </a:t>
            </a:r>
            <a:r>
              <a:rPr lang="en-GB" b="0" baseline="0" dirty="0" err="1" smtClean="0"/>
              <a:t>formalmente</a:t>
            </a:r>
            <a:r>
              <a:rPr lang="en-GB" b="0" baseline="0" dirty="0" smtClean="0"/>
              <a:t> </a:t>
            </a:r>
            <a:r>
              <a:rPr lang="en-GB" b="0" baseline="0" dirty="0" err="1" smtClean="0"/>
              <a:t>limitadas</a:t>
            </a:r>
            <a:r>
              <a:rPr lang="en-GB" b="0" baseline="0" dirty="0" smtClean="0"/>
              <a:t> </a:t>
            </a:r>
            <a:r>
              <a:rPr lang="en-GB" b="0" baseline="0" dirty="0" err="1" smtClean="0"/>
              <a:t>pelo</a:t>
            </a:r>
            <a:r>
              <a:rPr lang="en-GB" b="0" baseline="0" dirty="0" smtClean="0"/>
              <a:t> </a:t>
            </a:r>
            <a:r>
              <a:rPr lang="en-GB" b="0" baseline="0" dirty="0" err="1" smtClean="0"/>
              <a:t>padrão</a:t>
            </a:r>
            <a:r>
              <a:rPr lang="en-GB" b="0" baseline="0" dirty="0" smtClean="0"/>
              <a:t> Layered Architecture, as </a:t>
            </a:r>
            <a:r>
              <a:rPr lang="en-GB" b="0" baseline="0" dirty="0" err="1" smtClean="0"/>
              <a:t>dependências</a:t>
            </a:r>
            <a:r>
              <a:rPr lang="en-GB" b="0" baseline="0" dirty="0" smtClean="0"/>
              <a:t> entre </a:t>
            </a:r>
            <a:r>
              <a:rPr lang="en-GB" b="0" baseline="0" dirty="0" err="1" smtClean="0"/>
              <a:t>camadas</a:t>
            </a:r>
            <a:r>
              <a:rPr lang="en-GB" b="0" baseline="0" dirty="0" smtClean="0"/>
              <a:t> </a:t>
            </a:r>
            <a:r>
              <a:rPr lang="en-GB" b="0" baseline="0" dirty="0" err="1" smtClean="0"/>
              <a:t>não</a:t>
            </a:r>
            <a:r>
              <a:rPr lang="en-GB" b="0" baseline="0" dirty="0" smtClean="0"/>
              <a:t> </a:t>
            </a:r>
            <a:r>
              <a:rPr lang="en-GB" b="0" baseline="0" dirty="0" err="1" smtClean="0"/>
              <a:t>adjacentes</a:t>
            </a:r>
            <a:r>
              <a:rPr lang="en-GB" b="0" baseline="0" dirty="0" smtClean="0"/>
              <a:t> </a:t>
            </a:r>
            <a:r>
              <a:rPr lang="en-GB" b="0" baseline="0" dirty="0" err="1" smtClean="0"/>
              <a:t>devem</a:t>
            </a:r>
            <a:r>
              <a:rPr lang="en-GB" b="0" baseline="0" dirty="0" smtClean="0"/>
              <a:t> </a:t>
            </a:r>
            <a:r>
              <a:rPr lang="en-GB" b="0" baseline="0" dirty="0" err="1" smtClean="0"/>
              <a:t>ser</a:t>
            </a:r>
            <a:r>
              <a:rPr lang="en-GB" b="0" baseline="0" dirty="0" smtClean="0"/>
              <a:t> </a:t>
            </a:r>
            <a:r>
              <a:rPr lang="en-GB" b="0" baseline="0" dirty="0" err="1" smtClean="0"/>
              <a:t>evitadas</a:t>
            </a:r>
            <a:r>
              <a:rPr lang="en-GB" b="0" baseline="0" dirty="0" smtClean="0"/>
              <a:t> de forma a </a:t>
            </a:r>
            <a:r>
              <a:rPr lang="en-GB" b="0" baseline="0" dirty="0" err="1" smtClean="0"/>
              <a:t>minimizar</a:t>
            </a:r>
            <a:r>
              <a:rPr lang="en-GB" b="0" baseline="0" dirty="0" smtClean="0"/>
              <a:t> o </a:t>
            </a:r>
            <a:r>
              <a:rPr lang="en-GB" b="0" baseline="0" dirty="0" err="1" smtClean="0"/>
              <a:t>acoplamento</a:t>
            </a:r>
            <a:r>
              <a:rPr lang="en-GB" b="0" baseline="0" dirty="0" smtClean="0"/>
              <a:t> entre </a:t>
            </a:r>
            <a:r>
              <a:rPr lang="en-GB" b="0" baseline="0" dirty="0" err="1" smtClean="0"/>
              <a:t>camadas</a:t>
            </a:r>
            <a:r>
              <a:rPr lang="en-GB" b="0" baseline="0" dirty="0" smtClean="0"/>
              <a:t>.</a:t>
            </a:r>
          </a:p>
          <a:p>
            <a:r>
              <a:rPr lang="en-GB" b="0" baseline="0" dirty="0" smtClean="0"/>
              <a:t>No </a:t>
            </a:r>
            <a:r>
              <a:rPr lang="en-GB" b="0" baseline="0" dirty="0" err="1" smtClean="0"/>
              <a:t>caso</a:t>
            </a:r>
            <a:r>
              <a:rPr lang="en-GB" b="0" baseline="0" dirty="0" smtClean="0"/>
              <a:t> so </a:t>
            </a:r>
            <a:r>
              <a:rPr lang="en-GB" b="0" baseline="0" dirty="0" err="1" smtClean="0"/>
              <a:t>projeto</a:t>
            </a:r>
            <a:r>
              <a:rPr lang="en-GB" b="0" baseline="0" dirty="0" smtClean="0"/>
              <a:t> </a:t>
            </a:r>
            <a:r>
              <a:rPr lang="en-GB" b="0" baseline="0" dirty="0" err="1" smtClean="0"/>
              <a:t>eCafeteria</a:t>
            </a:r>
            <a:r>
              <a:rPr lang="en-GB" b="0" baseline="0" dirty="0" smtClean="0"/>
              <a:t>, a </a:t>
            </a:r>
            <a:r>
              <a:rPr lang="en-GB" b="0" baseline="0" dirty="0" err="1" smtClean="0"/>
              <a:t>camada</a:t>
            </a:r>
            <a:r>
              <a:rPr lang="en-GB" b="0" baseline="0" dirty="0" smtClean="0"/>
              <a:t> de </a:t>
            </a:r>
            <a:r>
              <a:rPr lang="en-GB" b="0" baseline="0" dirty="0" err="1" smtClean="0"/>
              <a:t>Apresentação</a:t>
            </a:r>
            <a:r>
              <a:rPr lang="en-GB" b="0" baseline="0" dirty="0" smtClean="0"/>
              <a:t> </a:t>
            </a:r>
            <a:r>
              <a:rPr lang="en-GB" b="0" baseline="0" dirty="0" err="1" smtClean="0"/>
              <a:t>pode</a:t>
            </a:r>
            <a:r>
              <a:rPr lang="en-GB" b="0" baseline="0" dirty="0" smtClean="0"/>
              <a:t> </a:t>
            </a:r>
            <a:r>
              <a:rPr lang="en-GB" b="0" baseline="0" dirty="0" err="1" smtClean="0"/>
              <a:t>depender</a:t>
            </a:r>
            <a:r>
              <a:rPr lang="en-GB" b="0" baseline="0" dirty="0" smtClean="0"/>
              <a:t> da </a:t>
            </a:r>
            <a:r>
              <a:rPr lang="en-GB" b="0" baseline="0" dirty="0" err="1" smtClean="0"/>
              <a:t>camada</a:t>
            </a:r>
            <a:r>
              <a:rPr lang="en-GB" b="0" baseline="0" dirty="0" smtClean="0"/>
              <a:t> de </a:t>
            </a:r>
            <a:r>
              <a:rPr lang="en-GB" b="0" baseline="0" dirty="0" err="1" smtClean="0"/>
              <a:t>Domínio</a:t>
            </a:r>
            <a:r>
              <a:rPr lang="en-GB" b="0" baseline="0" dirty="0" smtClean="0"/>
              <a:t> </a:t>
            </a:r>
            <a:r>
              <a:rPr lang="en-GB" b="0" baseline="0" dirty="0" err="1" smtClean="0"/>
              <a:t>por</a:t>
            </a:r>
            <a:r>
              <a:rPr lang="en-GB" b="0" baseline="0" dirty="0" smtClean="0"/>
              <a:t> via dos DTOs.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F76911-F589-44E9-8155-61F0472246BF}" type="slidenum">
              <a:rPr lang="pt-PT" smtClean="0"/>
              <a:pPr/>
              <a:t>15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0493422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Demonstra</a:t>
            </a:r>
            <a:r>
              <a:rPr lang="en-US" dirty="0" smtClean="0"/>
              <a:t>-se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neste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diagrama</a:t>
            </a:r>
            <a:r>
              <a:rPr lang="en-US" baseline="0" dirty="0" smtClean="0"/>
              <a:t> o </a:t>
            </a:r>
            <a:r>
              <a:rPr lang="en-US" baseline="0" dirty="0" err="1" smtClean="0"/>
              <a:t>conjunto</a:t>
            </a:r>
            <a:r>
              <a:rPr lang="en-US" baseline="0" dirty="0" smtClean="0"/>
              <a:t> de classes </a:t>
            </a:r>
            <a:r>
              <a:rPr lang="en-US" baseline="0" dirty="0" err="1" smtClean="0"/>
              <a:t>envolvidas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implementação</a:t>
            </a:r>
            <a:r>
              <a:rPr lang="en-US" baseline="0" dirty="0" smtClean="0"/>
              <a:t> dos </a:t>
            </a:r>
            <a:r>
              <a:rPr lang="en-US" baseline="0" dirty="0" err="1" smtClean="0"/>
              <a:t>casos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uso</a:t>
            </a:r>
            <a:r>
              <a:rPr lang="en-US" baseline="0" dirty="0" smtClean="0"/>
              <a:t> “</a:t>
            </a:r>
            <a:r>
              <a:rPr lang="en-US" baseline="0" dirty="0" err="1" smtClean="0"/>
              <a:t>listar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tipos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prato</a:t>
            </a:r>
            <a:r>
              <a:rPr lang="en-US" baseline="0" dirty="0" smtClean="0"/>
              <a:t>” e “</a:t>
            </a:r>
            <a:r>
              <a:rPr lang="en-US" baseline="0" dirty="0" err="1" smtClean="0"/>
              <a:t>adicionar</a:t>
            </a:r>
            <a:r>
              <a:rPr lang="en-US" baseline="0" dirty="0" smtClean="0"/>
              <a:t> novo </a:t>
            </a:r>
            <a:r>
              <a:rPr lang="en-US" baseline="0" dirty="0" err="1" smtClean="0"/>
              <a:t>utilizador</a:t>
            </a:r>
            <a:r>
              <a:rPr lang="en-US" baseline="0" dirty="0" smtClean="0"/>
              <a:t>”.</a:t>
            </a:r>
          </a:p>
          <a:p>
            <a:r>
              <a:rPr lang="en-US" baseline="0" dirty="0" smtClean="0"/>
              <a:t>No </a:t>
            </a:r>
            <a:r>
              <a:rPr lang="en-US" baseline="0" dirty="0" err="1" smtClean="0"/>
              <a:t>caso</a:t>
            </a:r>
            <a:r>
              <a:rPr lang="en-US" baseline="0" dirty="0" smtClean="0"/>
              <a:t> da </a:t>
            </a:r>
            <a:r>
              <a:rPr lang="en-US" baseline="0" dirty="0" err="1" smtClean="0"/>
              <a:t>funcionalidade</a:t>
            </a:r>
            <a:r>
              <a:rPr lang="en-US" baseline="0" dirty="0" smtClean="0"/>
              <a:t> “</a:t>
            </a:r>
            <a:r>
              <a:rPr lang="en-US" baseline="0" dirty="0" err="1" smtClean="0"/>
              <a:t>adicionar</a:t>
            </a:r>
            <a:r>
              <a:rPr lang="en-US" baseline="0" dirty="0" smtClean="0"/>
              <a:t> novo </a:t>
            </a:r>
            <a:r>
              <a:rPr lang="en-US" baseline="0" dirty="0" err="1" smtClean="0"/>
              <a:t>utilizador</a:t>
            </a:r>
            <a:r>
              <a:rPr lang="en-US" baseline="0" dirty="0" smtClean="0"/>
              <a:t>”, </a:t>
            </a:r>
            <a:r>
              <a:rPr lang="en-US" baseline="0" dirty="0" err="1" smtClean="0"/>
              <a:t>por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exemplo</a:t>
            </a:r>
            <a:r>
              <a:rPr lang="en-US" baseline="0" dirty="0" smtClean="0"/>
              <a:t>, a </a:t>
            </a:r>
            <a:r>
              <a:rPr lang="en-US" baseline="0" dirty="0" err="1" smtClean="0"/>
              <a:t>classe</a:t>
            </a:r>
            <a:r>
              <a:rPr lang="en-US" baseline="0" dirty="0" smtClean="0"/>
              <a:t> </a:t>
            </a:r>
            <a:r>
              <a:rPr lang="en-US" b="1" baseline="0" dirty="0" err="1" smtClean="0"/>
              <a:t>MainMenu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depende</a:t>
            </a:r>
            <a:r>
              <a:rPr lang="en-US" baseline="0" dirty="0" smtClean="0"/>
              <a:t> da </a:t>
            </a:r>
            <a:r>
              <a:rPr lang="en-US" baseline="0" dirty="0" err="1" smtClean="0"/>
              <a:t>classe</a:t>
            </a:r>
            <a:r>
              <a:rPr lang="en-US" baseline="0" dirty="0" smtClean="0"/>
              <a:t> </a:t>
            </a:r>
            <a:r>
              <a:rPr lang="en-US" b="1" baseline="0" dirty="0" err="1" smtClean="0"/>
              <a:t>AddUserAction</a:t>
            </a:r>
            <a:r>
              <a:rPr lang="en-US" baseline="0" dirty="0" smtClean="0"/>
              <a:t> que </a:t>
            </a:r>
            <a:r>
              <a:rPr lang="en-US" baseline="0" dirty="0" err="1" smtClean="0"/>
              <a:t>implementa</a:t>
            </a:r>
            <a:r>
              <a:rPr lang="en-US" baseline="0" dirty="0" smtClean="0"/>
              <a:t> a interface </a:t>
            </a:r>
            <a:r>
              <a:rPr lang="en-US" b="1" baseline="0" dirty="0" smtClean="0"/>
              <a:t>Action </a:t>
            </a:r>
            <a:r>
              <a:rPr lang="en-US" baseline="0" dirty="0" err="1" smtClean="0"/>
              <a:t>fazendo</a:t>
            </a:r>
            <a:r>
              <a:rPr lang="en-US" baseline="0" dirty="0" smtClean="0"/>
              <a:t> o override do </a:t>
            </a:r>
            <a:r>
              <a:rPr lang="en-US" baseline="0" dirty="0" err="1" smtClean="0"/>
              <a:t>método</a:t>
            </a:r>
            <a:r>
              <a:rPr lang="en-US" baseline="0" dirty="0" smtClean="0"/>
              <a:t> </a:t>
            </a:r>
            <a:r>
              <a:rPr lang="en-US" b="1" baseline="0" dirty="0" smtClean="0"/>
              <a:t>execute()</a:t>
            </a:r>
            <a:r>
              <a:rPr lang="en-US" baseline="0" dirty="0" smtClean="0"/>
              <a:t> que </a:t>
            </a:r>
            <a:r>
              <a:rPr lang="en-US" baseline="0" dirty="0" err="1" smtClean="0"/>
              <a:t>instancia</a:t>
            </a:r>
            <a:r>
              <a:rPr lang="en-US" baseline="0" dirty="0" smtClean="0"/>
              <a:t> </a:t>
            </a:r>
            <a:r>
              <a:rPr lang="en-US" b="1" baseline="0" dirty="0" err="1" smtClean="0"/>
              <a:t>AddUserUI</a:t>
            </a:r>
            <a:r>
              <a:rPr lang="en-US" baseline="0" dirty="0" smtClean="0"/>
              <a:t>.</a:t>
            </a:r>
          </a:p>
          <a:p>
            <a:r>
              <a:rPr lang="en-US" baseline="0" dirty="0" err="1" smtClean="0"/>
              <a:t>Esta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última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instancia</a:t>
            </a:r>
            <a:r>
              <a:rPr lang="en-US" baseline="0" dirty="0" smtClean="0"/>
              <a:t> o </a:t>
            </a:r>
            <a:r>
              <a:rPr lang="en-US" baseline="0" dirty="0" err="1" smtClean="0"/>
              <a:t>controlador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deste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caso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uso</a:t>
            </a:r>
            <a:r>
              <a:rPr lang="en-US" baseline="0" dirty="0" smtClean="0"/>
              <a:t>, </a:t>
            </a:r>
            <a:r>
              <a:rPr lang="en-US" baseline="0" dirty="0" smtClean="0"/>
              <a:t>a </a:t>
            </a:r>
            <a:r>
              <a:rPr lang="en-US" baseline="0" dirty="0" err="1" smtClean="0"/>
              <a:t>classe</a:t>
            </a:r>
            <a:r>
              <a:rPr lang="en-US" baseline="0" dirty="0" smtClean="0"/>
              <a:t> </a:t>
            </a:r>
            <a:r>
              <a:rPr lang="en-US" b="1" baseline="0" dirty="0" err="1" smtClean="0"/>
              <a:t>AddUserController</a:t>
            </a:r>
            <a:r>
              <a:rPr lang="en-US" baseline="0" dirty="0" smtClean="0"/>
              <a:t> </a:t>
            </a:r>
            <a:r>
              <a:rPr lang="en-US" baseline="0" dirty="0" smtClean="0"/>
              <a:t>da </a:t>
            </a:r>
            <a:r>
              <a:rPr lang="en-US" baseline="0" dirty="0" err="1" smtClean="0"/>
              <a:t>camada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Aplicação</a:t>
            </a:r>
            <a:r>
              <a:rPr lang="en-US" baseline="0" dirty="0" smtClean="0"/>
              <a:t> </a:t>
            </a:r>
            <a:r>
              <a:rPr lang="en-US" baseline="0" dirty="0" smtClean="0"/>
              <a:t>que é </a:t>
            </a:r>
            <a:r>
              <a:rPr lang="en-US" baseline="0" dirty="0" err="1" smtClean="0"/>
              <a:t>definida</a:t>
            </a:r>
            <a:r>
              <a:rPr lang="en-US" baseline="0" dirty="0" smtClean="0"/>
              <a:t> </a:t>
            </a:r>
            <a:r>
              <a:rPr lang="en-US" baseline="0" dirty="0" smtClean="0"/>
              <a:t>no package </a:t>
            </a:r>
            <a:r>
              <a:rPr lang="en-US" b="1" dirty="0" err="1" smtClean="0"/>
              <a:t>eapli.ecafeteria.usermanagement.application</a:t>
            </a:r>
            <a:r>
              <a:rPr lang="en-US" dirty="0" smtClean="0"/>
              <a:t> </a:t>
            </a:r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b="1" dirty="0" err="1" smtClean="0"/>
              <a:t>ecafeteria.core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F76911-F589-44E9-8155-61F0472246BF}" type="slidenum">
              <a:rPr lang="pt-PT" smtClean="0"/>
              <a:pPr/>
              <a:t>16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19310903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Terminamos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aqui</a:t>
            </a:r>
            <a:r>
              <a:rPr lang="en-US" dirty="0" smtClean="0"/>
              <a:t> </a:t>
            </a:r>
            <a:r>
              <a:rPr lang="en-US" dirty="0" err="1" smtClean="0"/>
              <a:t>esta</a:t>
            </a:r>
            <a:r>
              <a:rPr lang="en-US" dirty="0" smtClean="0"/>
              <a:t> </a:t>
            </a:r>
            <a:r>
              <a:rPr lang="en-US" dirty="0" err="1" smtClean="0"/>
              <a:t>introdução</a:t>
            </a:r>
            <a:r>
              <a:rPr lang="en-US" dirty="0" smtClean="0"/>
              <a:t> à </a:t>
            </a:r>
            <a:r>
              <a:rPr lang="en-US" dirty="0" err="1" smtClean="0"/>
              <a:t>implementação</a:t>
            </a:r>
            <a:r>
              <a:rPr lang="en-US" dirty="0" smtClean="0"/>
              <a:t> da </a:t>
            </a:r>
            <a:r>
              <a:rPr lang="en-US" dirty="0" err="1" smtClean="0"/>
              <a:t>camada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Apresentação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na</a:t>
            </a:r>
            <a:r>
              <a:rPr lang="en-US" baseline="0" dirty="0" smtClean="0"/>
              <a:t> framework EAPLI e no </a:t>
            </a:r>
            <a:r>
              <a:rPr lang="en-US" baseline="0" dirty="0" err="1" smtClean="0"/>
              <a:t>projeto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eCafeteria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Na parte 2 </a:t>
            </a:r>
            <a:r>
              <a:rPr lang="en-US" baseline="0" dirty="0" err="1" smtClean="0"/>
              <a:t>desta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sessão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vamos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analisar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exemplos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implementação</a:t>
            </a:r>
            <a:r>
              <a:rPr lang="en-US" baseline="0" dirty="0" smtClean="0"/>
              <a:t> com especial </a:t>
            </a:r>
            <a:r>
              <a:rPr lang="en-US" baseline="0" dirty="0" err="1" smtClean="0"/>
              <a:t>ênfase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nesta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camada</a:t>
            </a:r>
            <a:r>
              <a:rPr lang="en-US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F76911-F589-44E9-8155-61F0472246BF}" type="slidenum">
              <a:rPr lang="pt-PT" smtClean="0"/>
              <a:pPr/>
              <a:t>17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432769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8424EF3-C575-449A-9F2D-5D63427FE921}" type="slidenum">
              <a:rPr lang="en-US"/>
              <a:pPr/>
              <a:t>2</a:t>
            </a:fld>
            <a:endParaRPr lang="en-US"/>
          </a:p>
        </p:txBody>
      </p:sp>
      <p:sp>
        <p:nvSpPr>
          <p:cNvPr id="10014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014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Depois</a:t>
            </a:r>
            <a:r>
              <a:rPr lang="en-US" dirty="0" smtClean="0"/>
              <a:t> de </a:t>
            </a:r>
            <a:r>
              <a:rPr lang="en-US" dirty="0" err="1" smtClean="0"/>
              <a:t>uma</a:t>
            </a:r>
            <a:r>
              <a:rPr lang="en-US" dirty="0" smtClean="0"/>
              <a:t> breve </a:t>
            </a:r>
            <a:r>
              <a:rPr lang="en-US" dirty="0" err="1" smtClean="0"/>
              <a:t>introdução</a:t>
            </a:r>
            <a:r>
              <a:rPr lang="en-US" dirty="0" smtClean="0"/>
              <a:t> </a:t>
            </a:r>
            <a:r>
              <a:rPr lang="en-US" dirty="0" err="1" smtClean="0"/>
              <a:t>ao</a:t>
            </a:r>
            <a:r>
              <a:rPr lang="en-US" dirty="0" smtClean="0"/>
              <a:t> </a:t>
            </a:r>
            <a:r>
              <a:rPr lang="en-US" dirty="0" err="1" smtClean="0"/>
              <a:t>tema</a:t>
            </a:r>
            <a:r>
              <a:rPr lang="en-US" dirty="0" smtClean="0"/>
              <a:t> </a:t>
            </a:r>
            <a:r>
              <a:rPr lang="en-US" dirty="0" err="1" smtClean="0"/>
              <a:t>desta</a:t>
            </a:r>
            <a:r>
              <a:rPr lang="en-US" dirty="0" smtClean="0"/>
              <a:t> </a:t>
            </a:r>
            <a:r>
              <a:rPr lang="en-US" dirty="0" err="1" smtClean="0"/>
              <a:t>sessão</a:t>
            </a:r>
            <a:r>
              <a:rPr lang="en-US" dirty="0" smtClean="0"/>
              <a:t>,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descrevemos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aspetos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relevo</a:t>
            </a:r>
            <a:r>
              <a:rPr lang="en-US" baseline="0" dirty="0" smtClean="0"/>
              <a:t> da </a:t>
            </a:r>
            <a:r>
              <a:rPr lang="en-US" baseline="0" dirty="0" err="1" smtClean="0"/>
              <a:t>aplicação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eCafeteria</a:t>
            </a:r>
            <a:r>
              <a:rPr lang="en-US" baseline="0" dirty="0" smtClean="0"/>
              <a:t> no que se </a:t>
            </a:r>
            <a:r>
              <a:rPr lang="en-US" baseline="0" dirty="0" err="1" smtClean="0"/>
              <a:t>refere</a:t>
            </a:r>
            <a:r>
              <a:rPr lang="en-US" baseline="0" dirty="0" smtClean="0"/>
              <a:t> à </a:t>
            </a:r>
            <a:r>
              <a:rPr lang="en-US" baseline="0" dirty="0" err="1" smtClean="0"/>
              <a:t>camada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interação</a:t>
            </a:r>
            <a:r>
              <a:rPr lang="en-US" baseline="0" dirty="0" smtClean="0"/>
              <a:t> com o </a:t>
            </a:r>
            <a:r>
              <a:rPr lang="en-US" baseline="0" dirty="0" err="1" smtClean="0"/>
              <a:t>utilizador</a:t>
            </a:r>
            <a:r>
              <a:rPr lang="en-US" baseline="0" dirty="0" smtClean="0"/>
              <a:t>.</a:t>
            </a:r>
          </a:p>
          <a:p>
            <a:endParaRPr lang="en-US" baseline="0" dirty="0" smtClean="0"/>
          </a:p>
          <a:p>
            <a:r>
              <a:rPr lang="en-US" baseline="0" dirty="0" smtClean="0"/>
              <a:t>Segue-se </a:t>
            </a:r>
            <a:r>
              <a:rPr lang="en-US" baseline="0" dirty="0" err="1" smtClean="0"/>
              <a:t>uma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revisão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código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onde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analisaremos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detalhes</a:t>
            </a:r>
            <a:r>
              <a:rPr lang="en-US" baseline="0" dirty="0" smtClean="0"/>
              <a:t> da </a:t>
            </a:r>
            <a:r>
              <a:rPr lang="en-US" baseline="0" dirty="0" err="1" smtClean="0"/>
              <a:t>camada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Apresentação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implementação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casos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uso</a:t>
            </a:r>
            <a:r>
              <a:rPr lang="en-US" baseline="0" dirty="0" smtClean="0"/>
              <a:t>.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Terminamos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revendo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conceitos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abordados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nesta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sessão</a:t>
            </a:r>
            <a:r>
              <a:rPr lang="en-US" baseline="0" dirty="0" smtClean="0"/>
              <a:t>.</a:t>
            </a:r>
          </a:p>
          <a:p>
            <a:r>
              <a:rPr lang="en-US" baseline="0" dirty="0" err="1" smtClean="0"/>
              <a:t>Está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disponível</a:t>
            </a:r>
            <a:r>
              <a:rPr lang="en-US" baseline="0" dirty="0" smtClean="0"/>
              <a:t> um </a:t>
            </a:r>
            <a:r>
              <a:rPr lang="en-US" baseline="0" dirty="0" err="1" smtClean="0"/>
              <a:t>questionário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avaliação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formativa</a:t>
            </a:r>
            <a:r>
              <a:rPr lang="en-US" baseline="0" dirty="0" smtClean="0"/>
              <a:t>. </a:t>
            </a:r>
          </a:p>
          <a:p>
            <a:endParaRPr lang="en-US" baseline="0" dirty="0" smtClean="0"/>
          </a:p>
          <a:p>
            <a:r>
              <a:rPr lang="en-US" baseline="0" dirty="0" smtClean="0"/>
              <a:t>A </a:t>
            </a:r>
            <a:r>
              <a:rPr lang="en-US" baseline="0" dirty="0" err="1" smtClean="0"/>
              <a:t>sessão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está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organizada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duas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partes</a:t>
            </a:r>
            <a:r>
              <a:rPr lang="en-US" baseline="0" dirty="0" smtClean="0"/>
              <a:t>.</a:t>
            </a:r>
          </a:p>
          <a:p>
            <a:r>
              <a:rPr lang="en-US" baseline="0" dirty="0" err="1" smtClean="0"/>
              <a:t>Numa</a:t>
            </a:r>
            <a:r>
              <a:rPr lang="en-US" baseline="0" dirty="0" smtClean="0"/>
              <a:t> </a:t>
            </a:r>
            <a:r>
              <a:rPr lang="en-US" b="1" baseline="0" dirty="0" err="1" smtClean="0"/>
              <a:t>primeira</a:t>
            </a:r>
            <a:r>
              <a:rPr lang="en-US" b="1" baseline="0" dirty="0" smtClean="0"/>
              <a:t> parte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introduzimos</a:t>
            </a:r>
            <a:r>
              <a:rPr lang="en-US" baseline="0" dirty="0" smtClean="0"/>
              <a:t> o </a:t>
            </a:r>
            <a:r>
              <a:rPr lang="en-US" baseline="0" dirty="0" err="1" smtClean="0"/>
              <a:t>tópico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discussão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nesta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sessão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ou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seja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quais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são</a:t>
            </a:r>
            <a:r>
              <a:rPr lang="en-US" baseline="0" dirty="0" smtClean="0"/>
              <a:t> as </a:t>
            </a:r>
            <a:r>
              <a:rPr lang="pt-P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classes principais da camada de Apresentação, em que packages se</a:t>
            </a:r>
            <a:r>
              <a:rPr lang="pt-PT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encontram, a que </a:t>
            </a:r>
            <a:r>
              <a:rPr lang="pt-P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responsabilidades respondem e que</a:t>
            </a:r>
            <a:r>
              <a:rPr lang="pt-PT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P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dependências t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êm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com </a:t>
            </a:r>
            <a:r>
              <a:rPr lang="pt-P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outras camadas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baseline="0" dirty="0" smtClean="0"/>
          </a:p>
          <a:p>
            <a:r>
              <a:rPr lang="en-US" baseline="0" dirty="0" smtClean="0"/>
              <a:t>Na </a:t>
            </a:r>
            <a:r>
              <a:rPr lang="en-US" b="1" baseline="0" dirty="0" err="1" smtClean="0"/>
              <a:t>segunda</a:t>
            </a:r>
            <a:r>
              <a:rPr lang="en-US" b="1" baseline="0" dirty="0" smtClean="0"/>
              <a:t> parte </a:t>
            </a:r>
            <a:r>
              <a:rPr lang="en-US" baseline="0" dirty="0" err="1" smtClean="0"/>
              <a:t>analisamos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código</a:t>
            </a:r>
            <a:r>
              <a:rPr lang="en-US" baseline="0" dirty="0" smtClean="0"/>
              <a:t> com </a:t>
            </a:r>
            <a:r>
              <a:rPr lang="en-US" baseline="0" dirty="0" err="1" smtClean="0"/>
              <a:t>ênfase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aspetos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diretamente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relacionados</a:t>
            </a:r>
            <a:r>
              <a:rPr lang="en-US" baseline="0" dirty="0" smtClean="0"/>
              <a:t> com a </a:t>
            </a:r>
            <a:r>
              <a:rPr lang="en-US" baseline="0" dirty="0" err="1" smtClean="0"/>
              <a:t>camada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Apresentação</a:t>
            </a:r>
            <a:r>
              <a:rPr lang="en-US" baseline="0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87169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8424EF3-C575-449A-9F2D-5D63427FE921}" type="slidenum">
              <a:rPr lang="en-US"/>
              <a:pPr/>
              <a:t>4</a:t>
            </a:fld>
            <a:endParaRPr lang="en-US"/>
          </a:p>
        </p:txBody>
      </p:sp>
      <p:sp>
        <p:nvSpPr>
          <p:cNvPr id="10014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014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Esta</a:t>
            </a:r>
            <a:r>
              <a:rPr lang="en-US" dirty="0" smtClean="0"/>
              <a:t> </a:t>
            </a:r>
            <a:r>
              <a:rPr lang="en-US" dirty="0" err="1" smtClean="0"/>
              <a:t>sessão</a:t>
            </a:r>
            <a:r>
              <a:rPr lang="en-US" dirty="0" smtClean="0"/>
              <a:t> </a:t>
            </a:r>
            <a:r>
              <a:rPr lang="en-US" dirty="0" err="1" smtClean="0"/>
              <a:t>dedica</a:t>
            </a:r>
            <a:r>
              <a:rPr lang="en-US" dirty="0" smtClean="0"/>
              <a:t>-se à </a:t>
            </a:r>
            <a:r>
              <a:rPr lang="en-US" dirty="0" err="1" smtClean="0"/>
              <a:t>introdução</a:t>
            </a:r>
            <a:r>
              <a:rPr lang="en-US" baseline="0" dirty="0" smtClean="0"/>
              <a:t> </a:t>
            </a:r>
            <a:r>
              <a:rPr lang="en-US" baseline="0" dirty="0" smtClean="0"/>
              <a:t>da </a:t>
            </a:r>
            <a:r>
              <a:rPr lang="en-US" baseline="0" dirty="0" err="1" smtClean="0"/>
              <a:t>camada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Apresentação</a:t>
            </a:r>
            <a:r>
              <a:rPr lang="en-US" baseline="0" dirty="0" smtClean="0"/>
              <a:t> do </a:t>
            </a:r>
            <a:r>
              <a:rPr lang="en-US" baseline="0" dirty="0" err="1" smtClean="0"/>
              <a:t>projecto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eCafeteria</a:t>
            </a:r>
            <a:r>
              <a:rPr lang="en-US" baseline="0" dirty="0" smtClean="0"/>
              <a:t> com </a:t>
            </a:r>
            <a:r>
              <a:rPr lang="en-US" baseline="0" dirty="0" err="1" smtClean="0"/>
              <a:t>recurso</a:t>
            </a:r>
            <a:r>
              <a:rPr lang="en-US" baseline="0" dirty="0" smtClean="0"/>
              <a:t> à </a:t>
            </a:r>
            <a:r>
              <a:rPr lang="en-US" baseline="0" dirty="0" smtClean="0"/>
              <a:t>framework </a:t>
            </a:r>
            <a:r>
              <a:rPr lang="en-US" baseline="0" dirty="0" smtClean="0"/>
              <a:t>de EAPLI.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No final da </a:t>
            </a:r>
            <a:r>
              <a:rPr lang="en-US" baseline="0" dirty="0" err="1" smtClean="0"/>
              <a:t>sessão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alunos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devem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conseguir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explicar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discutir</a:t>
            </a:r>
            <a:r>
              <a:rPr lang="en-US" baseline="0" dirty="0" smtClean="0"/>
              <a:t> e </a:t>
            </a:r>
            <a:r>
              <a:rPr lang="en-US" baseline="0" dirty="0" err="1" smtClean="0"/>
              <a:t>implementar</a:t>
            </a:r>
            <a:r>
              <a:rPr lang="en-US" baseline="0" dirty="0" smtClean="0"/>
              <a:t> as </a:t>
            </a:r>
            <a:r>
              <a:rPr lang="en-US" baseline="0" dirty="0" err="1" smtClean="0"/>
              <a:t>responsabilidades</a:t>
            </a:r>
            <a:r>
              <a:rPr lang="en-US" baseline="0" dirty="0" smtClean="0"/>
              <a:t> da </a:t>
            </a:r>
            <a:r>
              <a:rPr lang="en-US" baseline="0" dirty="0" err="1" smtClean="0"/>
              <a:t>camada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Apresentação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recorrendo</a:t>
            </a:r>
            <a:r>
              <a:rPr lang="en-US" baseline="0" dirty="0" smtClean="0"/>
              <a:t> à framework de EAPLI.</a:t>
            </a:r>
          </a:p>
          <a:p>
            <a:endParaRPr lang="en-US" baseline="0" dirty="0" smtClean="0"/>
          </a:p>
          <a:p>
            <a:r>
              <a:rPr lang="en-US" baseline="0" dirty="0" smtClean="0"/>
              <a:t>Assume-se que </a:t>
            </a:r>
            <a:r>
              <a:rPr lang="en-US" baseline="0" dirty="0" err="1" smtClean="0"/>
              <a:t>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alunos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têm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competências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nível</a:t>
            </a:r>
            <a:r>
              <a:rPr lang="en-US" baseline="0" dirty="0" smtClean="0"/>
              <a:t> da </a:t>
            </a:r>
            <a:r>
              <a:rPr lang="en-US" baseline="0" dirty="0" err="1" smtClean="0"/>
              <a:t>programação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orientada</a:t>
            </a:r>
            <a:r>
              <a:rPr lang="en-US" baseline="0" dirty="0" smtClean="0"/>
              <a:t> a </a:t>
            </a:r>
            <a:r>
              <a:rPr lang="en-US" baseline="0" dirty="0" err="1" smtClean="0"/>
              <a:t>objetos</a:t>
            </a:r>
            <a:r>
              <a:rPr lang="en-US" baseline="0" dirty="0" smtClean="0"/>
              <a:t> e </a:t>
            </a:r>
            <a:r>
              <a:rPr lang="en-US" baseline="0" dirty="0" err="1" smtClean="0"/>
              <a:t>conhecimento</a:t>
            </a:r>
            <a:r>
              <a:rPr lang="en-US" baseline="0" dirty="0" smtClean="0"/>
              <a:t> do </a:t>
            </a:r>
            <a:r>
              <a:rPr lang="en-US" baseline="0" dirty="0" err="1" smtClean="0"/>
              <a:t>projeto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eCafeteria</a:t>
            </a:r>
            <a:r>
              <a:rPr lang="en-US" baseline="0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10215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camada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Apresentação</a:t>
            </a:r>
            <a:r>
              <a:rPr lang="en-US" baseline="0" dirty="0" smtClean="0"/>
              <a:t> da framework de EAPLI </a:t>
            </a:r>
            <a:r>
              <a:rPr lang="en-US" baseline="0" dirty="0" err="1" smtClean="0"/>
              <a:t>respeita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alguns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padrões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desenho</a:t>
            </a:r>
            <a:r>
              <a:rPr lang="en-US" baseline="0" dirty="0" smtClean="0"/>
              <a:t> de software que </a:t>
            </a:r>
            <a:r>
              <a:rPr lang="en-US" baseline="0" dirty="0" err="1" smtClean="0"/>
              <a:t>convém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realçar</a:t>
            </a:r>
            <a:r>
              <a:rPr lang="en-US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F76911-F589-44E9-8155-61F0472246BF}" type="slidenum">
              <a:rPr lang="pt-PT" smtClean="0"/>
              <a:pPr/>
              <a:t>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084016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 </a:t>
            </a:r>
            <a:r>
              <a:rPr lang="en-US" dirty="0" err="1" smtClean="0"/>
              <a:t>projeto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eCafeteria</a:t>
            </a:r>
            <a:r>
              <a:rPr lang="en-US" baseline="0" dirty="0" smtClean="0"/>
              <a:t> </a:t>
            </a:r>
            <a:r>
              <a:rPr lang="en-US" dirty="0" smtClean="0"/>
              <a:t>segue </a:t>
            </a:r>
            <a:r>
              <a:rPr lang="en-US" dirty="0" err="1" smtClean="0"/>
              <a:t>uma</a:t>
            </a:r>
            <a:r>
              <a:rPr lang="en-US" dirty="0" smtClean="0"/>
              <a:t> </a:t>
            </a:r>
            <a:r>
              <a:rPr lang="en-US" dirty="0" err="1" smtClean="0"/>
              <a:t>arquitetura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camadas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seguindo</a:t>
            </a:r>
            <a:r>
              <a:rPr lang="en-US" baseline="0" dirty="0" smtClean="0"/>
              <a:t> o </a:t>
            </a:r>
            <a:r>
              <a:rPr lang="en-US" baseline="0" dirty="0" err="1" smtClean="0"/>
              <a:t>padrão</a:t>
            </a:r>
            <a:r>
              <a:rPr lang="en-US" baseline="0" dirty="0" smtClean="0"/>
              <a:t> “Layered Architecture”.</a:t>
            </a:r>
          </a:p>
          <a:p>
            <a:r>
              <a:rPr lang="en-US" baseline="0" dirty="0" smtClean="0"/>
              <a:t>Este </a:t>
            </a:r>
            <a:r>
              <a:rPr lang="en-US" baseline="0" dirty="0" err="1" smtClean="0"/>
              <a:t>padrão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pressupõe</a:t>
            </a:r>
            <a:r>
              <a:rPr lang="en-US" baseline="0" dirty="0" smtClean="0"/>
              <a:t> que as </a:t>
            </a:r>
            <a:r>
              <a:rPr lang="en-US" baseline="0" dirty="0" err="1" smtClean="0"/>
              <a:t>responsabilidades</a:t>
            </a:r>
            <a:r>
              <a:rPr lang="en-US" baseline="0" dirty="0" smtClean="0"/>
              <a:t> se </a:t>
            </a:r>
            <a:r>
              <a:rPr lang="en-US" baseline="0" dirty="0" err="1" smtClean="0"/>
              <a:t>agrupam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numa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pilha</a:t>
            </a:r>
            <a:r>
              <a:rPr lang="en-US" baseline="0" dirty="0" smtClean="0"/>
              <a:t> de </a:t>
            </a:r>
            <a:r>
              <a:rPr lang="en-US" dirty="0" err="1" smtClean="0"/>
              <a:t>camadas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em</a:t>
            </a:r>
            <a:r>
              <a:rPr lang="en-US" baseline="0" dirty="0" smtClean="0"/>
              <a:t> que </a:t>
            </a:r>
            <a:r>
              <a:rPr lang="en-US" baseline="0" dirty="0" err="1" smtClean="0"/>
              <a:t>cada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camada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depende</a:t>
            </a:r>
            <a:r>
              <a:rPr lang="en-US" baseline="0" dirty="0" smtClean="0"/>
              <a:t> da </a:t>
            </a:r>
            <a:r>
              <a:rPr lang="en-US" baseline="0" dirty="0" err="1" smtClean="0"/>
              <a:t>camadas</a:t>
            </a:r>
            <a:r>
              <a:rPr lang="en-US" baseline="0" dirty="0" smtClean="0"/>
              <a:t> inferior que </a:t>
            </a:r>
            <a:r>
              <a:rPr lang="en-US" baseline="0" dirty="0" err="1" smtClean="0"/>
              <a:t>lhe</a:t>
            </a:r>
            <a:r>
              <a:rPr lang="en-US" baseline="0" dirty="0" smtClean="0"/>
              <a:t> é </a:t>
            </a:r>
            <a:r>
              <a:rPr lang="en-US" baseline="0" dirty="0" err="1" smtClean="0"/>
              <a:t>adjacente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eventulamente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outras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não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adjacentes</a:t>
            </a:r>
            <a:r>
              <a:rPr lang="en-US" baseline="0" dirty="0" smtClean="0"/>
              <a:t>. </a:t>
            </a:r>
            <a:r>
              <a:rPr lang="en-US" baseline="0" dirty="0" err="1" smtClean="0"/>
              <a:t>Não</a:t>
            </a:r>
            <a:r>
              <a:rPr lang="en-US" baseline="0" dirty="0" smtClean="0"/>
              <a:t> se </a:t>
            </a:r>
            <a:r>
              <a:rPr lang="en-US" baseline="0" dirty="0" err="1" smtClean="0"/>
              <a:t>esperam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dependências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camadas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superiores</a:t>
            </a:r>
            <a:r>
              <a:rPr lang="en-US" dirty="0" smtClean="0"/>
              <a:t>.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F76911-F589-44E9-8155-61F0472246BF}" type="slidenum">
              <a:rPr lang="pt-PT" smtClean="0"/>
              <a:pPr/>
              <a:t>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574463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Para </a:t>
            </a:r>
            <a:r>
              <a:rPr lang="en-US" baseline="0" dirty="0" err="1" smtClean="0"/>
              <a:t>isolar</a:t>
            </a:r>
            <a:r>
              <a:rPr lang="en-US" baseline="0" dirty="0" smtClean="0"/>
              <a:t> a </a:t>
            </a:r>
            <a:r>
              <a:rPr lang="en-US" baseline="0" dirty="0" err="1" smtClean="0"/>
              <a:t>camada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negócio</a:t>
            </a:r>
            <a:r>
              <a:rPr lang="en-US" baseline="0" dirty="0" smtClean="0"/>
              <a:t> (</a:t>
            </a:r>
            <a:r>
              <a:rPr lang="en-US" baseline="0" dirty="0" err="1" smtClean="0"/>
              <a:t>Aplicação</a:t>
            </a:r>
            <a:r>
              <a:rPr lang="en-US" baseline="0" dirty="0" smtClean="0"/>
              <a:t>) da </a:t>
            </a:r>
            <a:r>
              <a:rPr lang="en-US" baseline="0" dirty="0" err="1" smtClean="0"/>
              <a:t>camada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Apresentação</a:t>
            </a:r>
            <a:r>
              <a:rPr lang="en-US" baseline="0" dirty="0" smtClean="0"/>
              <a:t> e para </a:t>
            </a:r>
            <a:r>
              <a:rPr lang="en-US" baseline="0" dirty="0" err="1" smtClean="0"/>
              <a:t>reduzir</a:t>
            </a:r>
            <a:r>
              <a:rPr lang="en-US" baseline="0" dirty="0" smtClean="0"/>
              <a:t> o </a:t>
            </a:r>
            <a:r>
              <a:rPr lang="en-US" baseline="0" dirty="0" err="1" smtClean="0"/>
              <a:t>número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chamadas</a:t>
            </a:r>
            <a:r>
              <a:rPr lang="en-US" baseline="0" dirty="0" smtClean="0"/>
              <a:t> a </a:t>
            </a:r>
            <a:r>
              <a:rPr lang="en-US" baseline="0" dirty="0" err="1" smtClean="0"/>
              <a:t>processos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distintos</a:t>
            </a:r>
            <a:r>
              <a:rPr lang="en-US" baseline="0" dirty="0" smtClean="0"/>
              <a:t> é </a:t>
            </a:r>
            <a:r>
              <a:rPr lang="en-US" baseline="0" dirty="0" err="1" smtClean="0"/>
              <a:t>comum</a:t>
            </a:r>
            <a:r>
              <a:rPr lang="en-US" baseline="0" dirty="0" smtClean="0"/>
              <a:t> o </a:t>
            </a:r>
            <a:r>
              <a:rPr lang="en-US" baseline="0" dirty="0" err="1" smtClean="0"/>
              <a:t>recurso</a:t>
            </a:r>
            <a:r>
              <a:rPr lang="en-US" baseline="0" dirty="0" smtClean="0"/>
              <a:t> a DTOs (Data Transfer Object). Um DTO é um </a:t>
            </a:r>
            <a:r>
              <a:rPr lang="en-US" baseline="0" dirty="0" err="1" smtClean="0"/>
              <a:t>objeto</a:t>
            </a:r>
            <a:r>
              <a:rPr lang="en-US" baseline="0" dirty="0" smtClean="0"/>
              <a:t> que </a:t>
            </a:r>
            <a:r>
              <a:rPr lang="en-US" baseline="0" dirty="0" err="1" smtClean="0"/>
              <a:t>transporta</a:t>
            </a:r>
            <a:r>
              <a:rPr lang="en-US" baseline="0" dirty="0" smtClean="0"/>
              <a:t> dados entre </a:t>
            </a:r>
            <a:r>
              <a:rPr lang="en-US" baseline="0" dirty="0" err="1" smtClean="0"/>
              <a:t>processos</a:t>
            </a:r>
            <a:r>
              <a:rPr lang="en-US" baseline="0" dirty="0" smtClean="0"/>
              <a:t> com o </a:t>
            </a:r>
            <a:r>
              <a:rPr lang="en-US" baseline="0" dirty="0" err="1" smtClean="0"/>
              <a:t>objetivo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reduzir</a:t>
            </a:r>
            <a:r>
              <a:rPr lang="en-US" baseline="0" dirty="0" smtClean="0"/>
              <a:t> o </a:t>
            </a:r>
            <a:r>
              <a:rPr lang="en-US" baseline="0" dirty="0" err="1" smtClean="0"/>
              <a:t>número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chamadas</a:t>
            </a:r>
            <a:r>
              <a:rPr lang="en-US" baseline="0" dirty="0" smtClean="0"/>
              <a:t> a </a:t>
            </a:r>
            <a:r>
              <a:rPr lang="en-US" baseline="0" dirty="0" err="1" smtClean="0"/>
              <a:t>processos</a:t>
            </a:r>
            <a:r>
              <a:rPr lang="en-US" baseline="0" dirty="0" smtClean="0"/>
              <a:t>.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O </a:t>
            </a:r>
            <a:r>
              <a:rPr lang="en-US" baseline="0" dirty="0" err="1" smtClean="0"/>
              <a:t>padrão</a:t>
            </a:r>
            <a:r>
              <a:rPr lang="en-US" baseline="0" dirty="0" smtClean="0"/>
              <a:t> </a:t>
            </a:r>
            <a:r>
              <a:rPr lang="en-US" baseline="0" dirty="0" smtClean="0"/>
              <a:t>Builder </a:t>
            </a:r>
            <a:r>
              <a:rPr lang="en-US" baseline="0" dirty="0" err="1" smtClean="0"/>
              <a:t>por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sua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vez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pode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explorado</a:t>
            </a:r>
            <a:r>
              <a:rPr lang="en-US" baseline="0" dirty="0" smtClean="0"/>
              <a:t>, do </a:t>
            </a:r>
            <a:r>
              <a:rPr lang="en-US" baseline="0" dirty="0" err="1" smtClean="0"/>
              <a:t>ponto</a:t>
            </a:r>
            <a:r>
              <a:rPr lang="en-US" baseline="0" dirty="0" smtClean="0"/>
              <a:t> de vista da </a:t>
            </a:r>
            <a:r>
              <a:rPr lang="en-US" baseline="0" dirty="0" err="1" smtClean="0"/>
              <a:t>camada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Apresentação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casos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em</a:t>
            </a:r>
            <a:r>
              <a:rPr lang="en-US" baseline="0" dirty="0" smtClean="0"/>
              <a:t> que o </a:t>
            </a:r>
            <a:r>
              <a:rPr lang="en-US" baseline="0" dirty="0" err="1" smtClean="0"/>
              <a:t>estado</a:t>
            </a:r>
            <a:r>
              <a:rPr lang="en-US" baseline="0" dirty="0" smtClean="0"/>
              <a:t> de um </a:t>
            </a:r>
            <a:r>
              <a:rPr lang="en-US" baseline="0" dirty="0" err="1" smtClean="0"/>
              <a:t>objeto</a:t>
            </a:r>
            <a:r>
              <a:rPr lang="en-US" baseline="0" dirty="0" smtClean="0"/>
              <a:t> é </a:t>
            </a:r>
            <a:r>
              <a:rPr lang="en-US" baseline="0" dirty="0" err="1" smtClean="0"/>
              <a:t>constituído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por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uma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estrutura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complexa</a:t>
            </a:r>
            <a:r>
              <a:rPr lang="en-US" baseline="0" dirty="0" smtClean="0"/>
              <a:t> que </a:t>
            </a:r>
            <a:r>
              <a:rPr lang="en-US" baseline="0" dirty="0" err="1" smtClean="0"/>
              <a:t>pode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apresentada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utilizador</a:t>
            </a:r>
            <a:r>
              <a:rPr lang="en-US" baseline="0" dirty="0" smtClean="0"/>
              <a:t> com </a:t>
            </a:r>
            <a:r>
              <a:rPr lang="en-US" baseline="0" dirty="0" err="1" smtClean="0"/>
              <a:t>vários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formatos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distintos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dependendo</a:t>
            </a:r>
            <a:r>
              <a:rPr lang="en-US" baseline="0" dirty="0" smtClean="0"/>
              <a:t> dos </a:t>
            </a:r>
            <a:r>
              <a:rPr lang="en-US" baseline="0" dirty="0" err="1" smtClean="0"/>
              <a:t>requisitos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concretos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cada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caso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uso</a:t>
            </a:r>
            <a:r>
              <a:rPr lang="en-US" baseline="0" dirty="0" smtClean="0"/>
              <a:t>.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É </a:t>
            </a:r>
            <a:r>
              <a:rPr lang="en-US" baseline="0" dirty="0" err="1" smtClean="0"/>
              <a:t>necessário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mente</a:t>
            </a:r>
            <a:r>
              <a:rPr lang="en-US" baseline="0" dirty="0" smtClean="0"/>
              <a:t> que a </a:t>
            </a:r>
            <a:r>
              <a:rPr lang="en-US" baseline="0" dirty="0" err="1" smtClean="0"/>
              <a:t>camada</a:t>
            </a:r>
            <a:r>
              <a:rPr lang="en-US" baseline="0" dirty="0" smtClean="0"/>
              <a:t> que tem a </a:t>
            </a:r>
            <a:r>
              <a:rPr lang="en-US" baseline="0" dirty="0" err="1" smtClean="0"/>
              <a:t>responsabilidade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formatar</a:t>
            </a:r>
            <a:r>
              <a:rPr lang="en-US" baseline="0" dirty="0" smtClean="0"/>
              <a:t> dados é </a:t>
            </a:r>
            <a:r>
              <a:rPr lang="en-US" baseline="0" dirty="0" err="1" smtClean="0"/>
              <a:t>sempre</a:t>
            </a:r>
            <a:r>
              <a:rPr lang="en-US" baseline="0" dirty="0" smtClean="0"/>
              <a:t> a </a:t>
            </a:r>
            <a:r>
              <a:rPr lang="en-US" baseline="0" dirty="0" err="1" smtClean="0"/>
              <a:t>camada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Apresentação</a:t>
            </a:r>
            <a:r>
              <a:rPr lang="en-US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F76911-F589-44E9-8155-61F0472246BF}" type="slidenum">
              <a:rPr lang="pt-PT" smtClean="0"/>
              <a:pPr/>
              <a:t>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097923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Outro </a:t>
            </a:r>
            <a:r>
              <a:rPr lang="en-US" dirty="0" err="1" smtClean="0"/>
              <a:t>padrão</a:t>
            </a:r>
            <a:r>
              <a:rPr lang="en-US" dirty="0" smtClean="0"/>
              <a:t> de particular </a:t>
            </a:r>
            <a:r>
              <a:rPr lang="en-US" dirty="0" err="1" smtClean="0"/>
              <a:t>interesse</a:t>
            </a:r>
            <a:r>
              <a:rPr lang="en-US" dirty="0" smtClean="0"/>
              <a:t> para a </a:t>
            </a:r>
            <a:r>
              <a:rPr lang="en-US" dirty="0" err="1" smtClean="0"/>
              <a:t>camada</a:t>
            </a:r>
            <a:r>
              <a:rPr lang="en-US" dirty="0" smtClean="0"/>
              <a:t> de </a:t>
            </a:r>
            <a:r>
              <a:rPr lang="en-US" dirty="0" err="1" smtClean="0"/>
              <a:t>Apresentação</a:t>
            </a:r>
            <a:r>
              <a:rPr lang="en-US" dirty="0" smtClean="0"/>
              <a:t> é o </a:t>
            </a:r>
            <a:r>
              <a:rPr lang="en-US" dirty="0" err="1" smtClean="0"/>
              <a:t>padrão</a:t>
            </a:r>
            <a:r>
              <a:rPr lang="en-US" dirty="0" smtClean="0"/>
              <a:t> Observer.</a:t>
            </a:r>
            <a:r>
              <a:rPr lang="en-US" baseline="0" dirty="0" smtClean="0"/>
              <a:t> É </a:t>
            </a:r>
            <a:r>
              <a:rPr lang="en-US" baseline="0" dirty="0" err="1" smtClean="0"/>
              <a:t>possível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analisar</a:t>
            </a:r>
            <a:r>
              <a:rPr lang="en-US" baseline="0" dirty="0" smtClean="0"/>
              <a:t> a </a:t>
            </a:r>
            <a:r>
              <a:rPr lang="en-US" baseline="0" dirty="0" err="1" smtClean="0"/>
              <a:t>sua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implementação</a:t>
            </a:r>
            <a:r>
              <a:rPr lang="en-US" baseline="0" dirty="0" smtClean="0"/>
              <a:t> no </a:t>
            </a:r>
            <a:r>
              <a:rPr lang="en-US" baseline="0" dirty="0" err="1" smtClean="0"/>
              <a:t>projeto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eCafeteria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em</a:t>
            </a:r>
            <a:r>
              <a:rPr lang="en-US" baseline="0" dirty="0" smtClean="0"/>
              <a:t> particular, </a:t>
            </a:r>
            <a:r>
              <a:rPr lang="en-US" baseline="0" dirty="0" err="1" smtClean="0"/>
              <a:t>na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atualização</a:t>
            </a:r>
            <a:r>
              <a:rPr lang="en-US" baseline="0" dirty="0" smtClean="0"/>
              <a:t> da </a:t>
            </a:r>
            <a:r>
              <a:rPr lang="en-US" baseline="0" dirty="0" err="1" smtClean="0"/>
              <a:t>consola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quando</a:t>
            </a:r>
            <a:r>
              <a:rPr lang="en-US" baseline="0" dirty="0" smtClean="0"/>
              <a:t> o </a:t>
            </a:r>
            <a:r>
              <a:rPr lang="en-US" baseline="0" dirty="0" err="1" smtClean="0"/>
              <a:t>saldo</a:t>
            </a:r>
            <a:r>
              <a:rPr lang="en-US" baseline="0" dirty="0" smtClean="0"/>
              <a:t> do </a:t>
            </a:r>
            <a:r>
              <a:rPr lang="en-US" baseline="0" dirty="0" err="1" smtClean="0"/>
              <a:t>utilizador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desce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abaixo</a:t>
            </a:r>
            <a:r>
              <a:rPr lang="en-US" baseline="0" dirty="0" smtClean="0"/>
              <a:t> do </a:t>
            </a:r>
            <a:r>
              <a:rPr lang="en-US" baseline="0" dirty="0" err="1" smtClean="0"/>
              <a:t>limite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pré-estabelecido</a:t>
            </a:r>
            <a:r>
              <a:rPr lang="en-US" baseline="0" dirty="0" smtClean="0"/>
              <a:t>.</a:t>
            </a:r>
          </a:p>
          <a:p>
            <a:endParaRPr lang="en-US" baseline="0" dirty="0" smtClean="0"/>
          </a:p>
          <a:p>
            <a:r>
              <a:rPr lang="en-US" baseline="0" dirty="0" smtClean="0"/>
              <a:t>Na </a:t>
            </a:r>
            <a:r>
              <a:rPr lang="en-US" baseline="0" dirty="0" err="1" smtClean="0"/>
              <a:t>camada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Apresentação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são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realçar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padrões</a:t>
            </a:r>
            <a:r>
              <a:rPr lang="en-US" baseline="0" dirty="0" smtClean="0"/>
              <a:t> que </a:t>
            </a:r>
            <a:r>
              <a:rPr lang="en-US" baseline="0" dirty="0" err="1" smtClean="0"/>
              <a:t>cabámos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referir</a:t>
            </a:r>
            <a:r>
              <a:rPr lang="en-US" baseline="0" dirty="0" smtClean="0"/>
              <a:t>: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Layered Architecture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DTO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Builder</a:t>
            </a:r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baseline="0" dirty="0" smtClean="0"/>
              <a:t>Observer</a:t>
            </a:r>
          </a:p>
          <a:p>
            <a:pPr marL="0" indent="0">
              <a:buFontTx/>
              <a:buNone/>
            </a:pPr>
            <a:endParaRPr lang="en-US" baseline="0" dirty="0" smtClean="0"/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F76911-F589-44E9-8155-61F0472246BF}" type="slidenum">
              <a:rPr lang="pt-PT" smtClean="0"/>
              <a:pPr/>
              <a:t>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485982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F76911-F589-44E9-8155-61F0472246BF}" type="slidenum">
              <a:rPr lang="pt-PT" smtClean="0"/>
              <a:pPr/>
              <a:t>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492356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Os</a:t>
            </a:r>
            <a:r>
              <a:rPr lang="en-US" dirty="0" smtClean="0"/>
              <a:t> </a:t>
            </a:r>
            <a:r>
              <a:rPr lang="en-US" dirty="0" err="1" smtClean="0"/>
              <a:t>três</a:t>
            </a:r>
            <a:r>
              <a:rPr lang="en-US" dirty="0" smtClean="0"/>
              <a:t> </a:t>
            </a:r>
            <a:r>
              <a:rPr lang="en-US" dirty="0" err="1" smtClean="0"/>
              <a:t>módulos</a:t>
            </a:r>
            <a:r>
              <a:rPr lang="en-US" dirty="0" smtClean="0"/>
              <a:t> do </a:t>
            </a:r>
            <a:r>
              <a:rPr lang="en-US" dirty="0" err="1" smtClean="0"/>
              <a:t>projeto</a:t>
            </a:r>
            <a:r>
              <a:rPr lang="en-US" dirty="0" smtClean="0"/>
              <a:t> </a:t>
            </a:r>
            <a:r>
              <a:rPr lang="en-US" dirty="0" err="1" smtClean="0"/>
              <a:t>eCafeteria</a:t>
            </a:r>
            <a:r>
              <a:rPr lang="en-US" baseline="0" dirty="0" smtClean="0"/>
              <a:t> que </a:t>
            </a:r>
            <a:r>
              <a:rPr lang="en-US" baseline="0" dirty="0" err="1" smtClean="0"/>
              <a:t>têm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interação</a:t>
            </a:r>
            <a:r>
              <a:rPr lang="en-US" baseline="0" dirty="0" smtClean="0"/>
              <a:t> com o </a:t>
            </a:r>
            <a:r>
              <a:rPr lang="en-US" baseline="0" dirty="0" err="1" smtClean="0"/>
              <a:t>utilizador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são</a:t>
            </a:r>
            <a:r>
              <a:rPr lang="en-US" baseline="0" dirty="0" smtClean="0"/>
              <a:t> o </a:t>
            </a:r>
            <a:r>
              <a:rPr lang="en-US" baseline="0" dirty="0" err="1" smtClean="0"/>
              <a:t>Backoffice</a:t>
            </a:r>
            <a:r>
              <a:rPr lang="en-US" baseline="0" dirty="0" smtClean="0"/>
              <a:t>, POS e a User app </a:t>
            </a:r>
            <a:r>
              <a:rPr lang="en-US" dirty="0" smtClean="0"/>
              <a:t>:</a:t>
            </a:r>
            <a:endParaRPr lang="en-US" baseline="0" dirty="0" smtClean="0"/>
          </a:p>
          <a:p>
            <a:r>
              <a:rPr lang="en-GB" dirty="0" smtClean="0"/>
              <a:t>-</a:t>
            </a:r>
            <a:r>
              <a:rPr lang="en-GB" baseline="0" dirty="0" smtClean="0"/>
              <a:t> O </a:t>
            </a:r>
            <a:r>
              <a:rPr lang="en-GB" b="1" dirty="0" err="1" smtClean="0"/>
              <a:t>Backoffice</a:t>
            </a:r>
            <a:r>
              <a:rPr lang="en-GB" b="1" dirty="0" smtClean="0"/>
              <a:t> app</a:t>
            </a:r>
            <a:r>
              <a:rPr lang="en-GB" dirty="0" smtClean="0"/>
              <a:t> </a:t>
            </a:r>
            <a:r>
              <a:rPr lang="en-US" baseline="0" dirty="0" err="1" smtClean="0"/>
              <a:t>permite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gerir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utilizadores</a:t>
            </a:r>
            <a:r>
              <a:rPr lang="en-US" baseline="0" dirty="0" smtClean="0"/>
              <a:t> do </a:t>
            </a:r>
            <a:r>
              <a:rPr lang="en-US" baseline="0" dirty="0" err="1" smtClean="0"/>
              <a:t>sistema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eCafeteria</a:t>
            </a:r>
            <a:r>
              <a:rPr lang="en-US" baseline="0" dirty="0" smtClean="0"/>
              <a:t>, a </a:t>
            </a:r>
            <a:r>
              <a:rPr lang="en-US" baseline="0" dirty="0" err="1" smtClean="0"/>
              <a:t>cozinha</a:t>
            </a:r>
            <a:r>
              <a:rPr lang="en-US" baseline="0" dirty="0" smtClean="0"/>
              <a:t> e </a:t>
            </a:r>
            <a:r>
              <a:rPr lang="en-US" baseline="0" dirty="0" err="1" smtClean="0"/>
              <a:t>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menús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semanais</a:t>
            </a:r>
            <a:endParaRPr lang="en-GB" sz="2800" b="1" dirty="0" smtClean="0">
              <a:solidFill>
                <a:srgbClr val="C00000"/>
              </a:solidFill>
            </a:endParaRPr>
          </a:p>
          <a:p>
            <a:r>
              <a:rPr lang="en-GB" dirty="0" smtClean="0"/>
              <a:t>-</a:t>
            </a:r>
            <a:r>
              <a:rPr lang="en-GB" baseline="0" dirty="0" smtClean="0"/>
              <a:t> No </a:t>
            </a:r>
            <a:r>
              <a:rPr lang="en-GB" b="1" dirty="0" smtClean="0"/>
              <a:t>POS</a:t>
            </a:r>
            <a:r>
              <a:rPr lang="en-GB" dirty="0" smtClean="0"/>
              <a:t> </a:t>
            </a:r>
            <a:r>
              <a:rPr lang="en-US" dirty="0" smtClean="0"/>
              <a:t>é </a:t>
            </a:r>
            <a:r>
              <a:rPr lang="en-US" dirty="0" err="1" smtClean="0"/>
              <a:t>possível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recarregar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cartões</a:t>
            </a:r>
            <a:r>
              <a:rPr lang="en-US" baseline="0" dirty="0" smtClean="0"/>
              <a:t> e </a:t>
            </a:r>
            <a:r>
              <a:rPr lang="en-US" baseline="0" dirty="0" err="1" smtClean="0"/>
              <a:t>servir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refeições</a:t>
            </a:r>
            <a:endParaRPr lang="en-US" dirty="0" smtClean="0"/>
          </a:p>
          <a:p>
            <a:pPr marL="0" indent="0">
              <a:buFontTx/>
              <a:buNone/>
            </a:pPr>
            <a:r>
              <a:rPr lang="en-GB" dirty="0" smtClean="0"/>
              <a:t>- A </a:t>
            </a:r>
            <a:r>
              <a:rPr lang="en-GB" b="1" dirty="0" smtClean="0"/>
              <a:t>User app </a:t>
            </a:r>
            <a:r>
              <a:rPr lang="en-GB" dirty="0" err="1" smtClean="0"/>
              <a:t>dá</a:t>
            </a:r>
            <a:r>
              <a:rPr lang="en-GB" dirty="0" smtClean="0"/>
              <a:t> </a:t>
            </a:r>
            <a:r>
              <a:rPr lang="en-GB" dirty="0" err="1" smtClean="0"/>
              <a:t>acesso</a:t>
            </a:r>
            <a:r>
              <a:rPr lang="en-GB" dirty="0" smtClean="0"/>
              <a:t> à </a:t>
            </a:r>
            <a:r>
              <a:rPr lang="en-GB" dirty="0" err="1" smtClean="0"/>
              <a:t>área</a:t>
            </a:r>
            <a:r>
              <a:rPr lang="en-GB" dirty="0" smtClean="0"/>
              <a:t> </a:t>
            </a:r>
            <a:r>
              <a:rPr lang="en-GB" dirty="0" err="1" smtClean="0"/>
              <a:t>privada</a:t>
            </a:r>
            <a:r>
              <a:rPr lang="en-GB" dirty="0" smtClean="0"/>
              <a:t> de </a:t>
            </a:r>
            <a:r>
              <a:rPr lang="en-GB" dirty="0" err="1" smtClean="0"/>
              <a:t>utentes</a:t>
            </a:r>
            <a:endParaRPr lang="en-GB" dirty="0" smtClean="0"/>
          </a:p>
          <a:p>
            <a:pPr marL="0" indent="0">
              <a:buFontTx/>
              <a:buNone/>
            </a:pPr>
            <a:endParaRPr lang="en-GB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F76911-F589-44E9-8155-61F0472246BF}" type="slidenum">
              <a:rPr lang="pt-PT" smtClean="0"/>
              <a:pPr/>
              <a:t>10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4281610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0"/>
            <a:ext cx="9143999" cy="5135430"/>
          </a:xfrm>
          <a:prstGeom prst="rect">
            <a:avLst/>
          </a:prstGeom>
          <a:solidFill>
            <a:srgbClr val="8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222AE-4D74-4601-B435-B179E428ACD9}" type="datetime1">
              <a:rPr lang="pt-PT" smtClean="0"/>
              <a:pPr/>
              <a:t>19/04/2020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A9932-4E76-455F-8E1A-2CC10C89B014}" type="slidenum">
              <a:rPr lang="pt-PT" smtClean="0"/>
              <a:pPr/>
              <a:t>‹#›</a:t>
            </a:fld>
            <a:endParaRPr lang="pt-PT"/>
          </a:p>
        </p:txBody>
      </p:sp>
      <p:sp>
        <p:nvSpPr>
          <p:cNvPr id="10" name="Rectangle 9"/>
          <p:cNvSpPr/>
          <p:nvPr/>
        </p:nvSpPr>
        <p:spPr bwMode="invGray">
          <a:xfrm>
            <a:off x="0" y="5128334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43B1D-A57E-46BD-9617-845A2C51AEF7}" type="datetime1">
              <a:rPr lang="pt-PT" smtClean="0"/>
              <a:pPr/>
              <a:t>19/04/2020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A9932-4E76-455F-8E1A-2CC10C89B014}" type="slidenum">
              <a:rPr lang="pt-PT" smtClean="0"/>
              <a:pPr/>
              <a:t>‹#›</a:t>
            </a:fld>
            <a:endParaRPr lang="pt-PT"/>
          </a:p>
        </p:txBody>
      </p:sp>
    </p:spTree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invGray">
          <a:xfrm>
            <a:off x="6598920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 bwMode="ltGray">
          <a:xfrm>
            <a:off x="6647687" y="0"/>
            <a:ext cx="2514601" cy="6858000"/>
          </a:xfrm>
          <a:prstGeom prst="rect">
            <a:avLst/>
          </a:prstGeom>
          <a:solidFill>
            <a:srgbClr val="8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274640"/>
            <a:ext cx="19050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04800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43B1D-A57E-46BD-9617-845A2C51AEF7}" type="datetime1">
              <a:rPr lang="pt-PT" smtClean="0"/>
              <a:pPr/>
              <a:t>19/04/2020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40597" y="6377459"/>
            <a:ext cx="3836404" cy="365125"/>
          </a:xfrm>
        </p:spPr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A9932-4E76-455F-8E1A-2CC10C89B014}" type="slidenum">
              <a:rPr lang="pt-PT" smtClean="0"/>
              <a:pPr/>
              <a:t>‹#›</a:t>
            </a:fld>
            <a:endParaRPr lang="pt-PT"/>
          </a:p>
        </p:txBody>
      </p:sp>
    </p:spTree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43B1D-A57E-46BD-9617-845A2C51AEF7}" type="datetime1">
              <a:rPr lang="pt-PT" smtClean="0"/>
              <a:pPr/>
              <a:t>19/04/2020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A9932-4E76-455F-8E1A-2CC10C89B014}" type="slidenum">
              <a:rPr lang="pt-PT" smtClean="0"/>
              <a:pPr/>
              <a:t>‹#›</a:t>
            </a:fld>
            <a:endParaRPr lang="pt-PT"/>
          </a:p>
        </p:txBody>
      </p:sp>
    </p:spTree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1"/>
            <a:ext cx="9144000" cy="2602520"/>
          </a:xfrm>
          <a:prstGeom prst="rect">
            <a:avLst/>
          </a:prstGeom>
          <a:solidFill>
            <a:srgbClr val="8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0" y="260252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43B1D-A57E-46BD-9617-845A2C51AEF7}" type="datetime1">
              <a:rPr lang="pt-PT" smtClean="0"/>
              <a:pPr/>
              <a:t>19/04/2020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A9932-4E76-455F-8E1A-2CC10C89B014}" type="slidenum">
              <a:rPr lang="pt-PT" smtClean="0"/>
              <a:pPr/>
              <a:t>‹#›</a:t>
            </a:fld>
            <a:endParaRPr lang="pt-PT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73936"/>
            <a:ext cx="40386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73936"/>
            <a:ext cx="40386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43B1D-A57E-46BD-9617-845A2C51AEF7}" type="datetime1">
              <a:rPr lang="pt-PT" smtClean="0"/>
              <a:pPr/>
              <a:t>19/04/2020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A9932-4E76-455F-8E1A-2CC10C89B014}" type="slidenum">
              <a:rPr lang="pt-PT" smtClean="0"/>
              <a:pPr/>
              <a:t>‹#›</a:t>
            </a:fld>
            <a:endParaRPr lang="pt-PT"/>
          </a:p>
        </p:txBody>
      </p:sp>
    </p:spTree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98987"/>
            <a:ext cx="4040188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698987"/>
            <a:ext cx="4041775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49512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43B1D-A57E-46BD-9617-845A2C51AEF7}" type="datetime1">
              <a:rPr lang="pt-PT" smtClean="0"/>
              <a:pPr/>
              <a:t>19/04/2020</a:t>
            </a:fld>
            <a:endParaRPr lang="pt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A9932-4E76-455F-8E1A-2CC10C89B014}" type="slidenum">
              <a:rPr lang="pt-PT" smtClean="0"/>
              <a:pPr/>
              <a:t>‹#›</a:t>
            </a:fld>
            <a:endParaRPr lang="pt-PT"/>
          </a:p>
        </p:txBody>
      </p:sp>
    </p:spTree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43B1D-A57E-46BD-9617-845A2C51AEF7}" type="datetime1">
              <a:rPr lang="pt-PT" smtClean="0"/>
              <a:pPr/>
              <a:t>19/04/2020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A9932-4E76-455F-8E1A-2CC10C89B014}" type="slidenum">
              <a:rPr lang="pt-PT" smtClean="0"/>
              <a:pPr/>
              <a:t>‹#›</a:t>
            </a:fld>
            <a:endParaRPr lang="pt-PT"/>
          </a:p>
        </p:txBody>
      </p:sp>
    </p:spTree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43B1D-A57E-46BD-9617-845A2C51AEF7}" type="datetime1">
              <a:rPr lang="pt-PT" smtClean="0"/>
              <a:pPr/>
              <a:t>19/04/2020</a:t>
            </a:fld>
            <a:endParaRPr lang="pt-P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A9932-4E76-455F-8E1A-2CC10C89B014}" type="slidenum">
              <a:rPr lang="pt-PT" smtClean="0"/>
              <a:pPr/>
              <a:t>‹#›</a:t>
            </a:fld>
            <a:endParaRPr lang="pt-PT"/>
          </a:p>
        </p:txBody>
      </p:sp>
    </p:spTree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19377" y="1743133"/>
            <a:ext cx="5920641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43B1D-A57E-46BD-9617-845A2C51AEF7}" type="datetime1">
              <a:rPr lang="pt-PT" smtClean="0"/>
              <a:pPr/>
              <a:t>19/04/2020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A9932-4E76-455F-8E1A-2CC10C89B014}" type="slidenum">
              <a:rPr lang="pt-PT" smtClean="0"/>
              <a:pPr/>
              <a:t>‹#›</a:t>
            </a:fld>
            <a:endParaRPr lang="pt-PT"/>
          </a:p>
        </p:txBody>
      </p:sp>
      <p:sp>
        <p:nvSpPr>
          <p:cNvPr id="12" name="Rectangle 11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903805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  <a:extLst/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4592" y="1170432"/>
            <a:ext cx="2523744" cy="201168"/>
          </a:xfrm>
        </p:spPr>
        <p:txBody>
          <a:bodyPr/>
          <a:lstStyle/>
          <a:p>
            <a:fld id="{03643B1D-A57E-46BD-9617-845A2C51AEF7}" type="datetime1">
              <a:rPr lang="pt-PT" smtClean="0"/>
              <a:pPr/>
              <a:t>19/04/2020</a:t>
            </a:fld>
            <a:endParaRPr lang="pt-PT"/>
          </a:p>
        </p:txBody>
      </p:sp>
      <p:sp>
        <p:nvSpPr>
          <p:cNvPr id="11" name="Rectangle 10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35808" y="1170432"/>
            <a:ext cx="5193792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39328" y="1170432"/>
            <a:ext cx="733864" cy="201168"/>
          </a:xfrm>
        </p:spPr>
        <p:txBody>
          <a:bodyPr/>
          <a:lstStyle/>
          <a:p>
            <a:fld id="{024A9932-4E76-455F-8E1A-2CC10C89B014}" type="slidenum">
              <a:rPr lang="pt-PT" smtClean="0"/>
              <a:pPr/>
              <a:t>‹#›</a:t>
            </a:fld>
            <a:endParaRPr lang="pt-PT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invGray">
          <a:xfrm>
            <a:off x="0" y="1259044"/>
            <a:ext cx="9144000" cy="45719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Rectangle 6"/>
          <p:cNvSpPr/>
          <p:nvPr/>
        </p:nvSpPr>
        <p:spPr bwMode="ltGray">
          <a:xfrm>
            <a:off x="0" y="0"/>
            <a:ext cx="9143999" cy="1304763"/>
          </a:xfrm>
          <a:prstGeom prst="rect">
            <a:avLst/>
          </a:prstGeom>
          <a:solidFill>
            <a:srgbClr val="8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16360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r>
              <a:rPr kumimoji="0"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03643B1D-A57E-46BD-9617-845A2C51AEF7}" type="datetime1">
              <a:rPr lang="pt-PT" smtClean="0"/>
              <a:pPr/>
              <a:t>19/04/2020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024A9932-4E76-455F-8E1A-2CC10C89B014}" type="slidenum">
              <a:rPr lang="pt-PT" smtClean="0"/>
              <a:pPr/>
              <a:t>‹#›</a:t>
            </a:fld>
            <a:endParaRPr lang="pt-P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01" r:id="rId1"/>
    <p:sldLayoutId id="2147483902" r:id="rId2"/>
    <p:sldLayoutId id="2147483903" r:id="rId3"/>
    <p:sldLayoutId id="2147483904" r:id="rId4"/>
    <p:sldLayoutId id="2147483905" r:id="rId5"/>
    <p:sldLayoutId id="2147483906" r:id="rId6"/>
    <p:sldLayoutId id="2147483907" r:id="rId7"/>
    <p:sldLayoutId id="2147483908" r:id="rId8"/>
    <p:sldLayoutId id="2147483909" r:id="rId9"/>
    <p:sldLayoutId id="2147483910" r:id="rId10"/>
    <p:sldLayoutId id="2147483911" r:id="rId11"/>
  </p:sldLayoutIdLst>
  <p:transition spd="med">
    <p:fade/>
  </p:transition>
  <p:hf hdr="0" ftr="0" dt="0"/>
  <p:txStyles>
    <p:titleStyle>
      <a:lvl1pPr algn="l" rtl="0" eaLnBrk="1" latinLnBrk="0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  <a:extLst/>
    </p:titleStyle>
    <p:bodyStyle>
      <a:lvl1pPr marL="438912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2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2.png"/><Relationship Id="rId5" Type="http://schemas.openxmlformats.org/officeDocument/2006/relationships/image" Target="../media/image8.emf"/><Relationship Id="rId4" Type="http://schemas.openxmlformats.org/officeDocument/2006/relationships/notesSlide" Target="../notesSlides/notesSlide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2.png"/><Relationship Id="rId5" Type="http://schemas.openxmlformats.org/officeDocument/2006/relationships/image" Target="../media/image9.emf"/><Relationship Id="rId4" Type="http://schemas.openxmlformats.org/officeDocument/2006/relationships/notesSlide" Target="../notesSlides/notesSlide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pt-PT" dirty="0"/>
              <a:t>Sample Project</a:t>
            </a:r>
            <a:br>
              <a:rPr lang="pt-PT" dirty="0"/>
            </a:br>
            <a:r>
              <a:rPr lang="pt-PT" dirty="0"/>
              <a:t>eCafeteria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PT" dirty="0"/>
              <a:t>EAPLI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77250" y="6191250"/>
            <a:ext cx="487363" cy="487363"/>
          </a:xfrm>
          <a:prstGeom prst="rect">
            <a:avLst/>
          </a:prstGeom>
        </p:spPr>
      </p:pic>
    </p:spTree>
  </p:cSld>
  <p:clrMapOvr>
    <a:masterClrMapping/>
  </p:clrMapOvr>
  <p:transition spd="med" advTm="10242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eCafeteria</a:t>
            </a:r>
            <a:r>
              <a:rPr lang="en-GB" dirty="0" smtClean="0"/>
              <a:t> – user interfaces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 err="1"/>
              <a:t>Backoffice</a:t>
            </a:r>
            <a:r>
              <a:rPr lang="en-GB" dirty="0"/>
              <a:t> </a:t>
            </a:r>
            <a:r>
              <a:rPr lang="en-GB" dirty="0" smtClean="0"/>
              <a:t>app </a:t>
            </a:r>
            <a:r>
              <a:rPr lang="en-GB" sz="2800" i="1" dirty="0" err="1" smtClean="0">
                <a:solidFill>
                  <a:srgbClr val="C00000"/>
                </a:solidFill>
              </a:rPr>
              <a:t>ecafeteria.app.</a:t>
            </a:r>
            <a:r>
              <a:rPr lang="en-GB" sz="2800" b="1" i="1" dirty="0" err="1" smtClean="0">
                <a:solidFill>
                  <a:srgbClr val="C00000"/>
                </a:solidFill>
              </a:rPr>
              <a:t>backoffice.console</a:t>
            </a:r>
            <a:endParaRPr lang="en-GB" sz="2800" b="1" dirty="0">
              <a:solidFill>
                <a:srgbClr val="C00000"/>
              </a:solidFill>
            </a:endParaRPr>
          </a:p>
          <a:p>
            <a:pPr lvl="1"/>
            <a:r>
              <a:rPr lang="en-GB" dirty="0"/>
              <a:t>Kitchen management</a:t>
            </a:r>
          </a:p>
          <a:p>
            <a:pPr lvl="1"/>
            <a:r>
              <a:rPr lang="en-GB" dirty="0"/>
              <a:t>Menu management</a:t>
            </a:r>
          </a:p>
          <a:p>
            <a:r>
              <a:rPr lang="en-GB" dirty="0"/>
              <a:t>User </a:t>
            </a:r>
            <a:r>
              <a:rPr lang="en-GB" dirty="0" smtClean="0"/>
              <a:t>app </a:t>
            </a:r>
            <a:r>
              <a:rPr lang="en-GB" sz="2800" i="1" dirty="0" err="1" smtClean="0">
                <a:solidFill>
                  <a:srgbClr val="C00000"/>
                </a:solidFill>
              </a:rPr>
              <a:t>ecafeteria.app.</a:t>
            </a:r>
            <a:r>
              <a:rPr lang="en-GB" sz="2800" b="1" i="1" dirty="0" err="1" smtClean="0">
                <a:solidFill>
                  <a:srgbClr val="C00000"/>
                </a:solidFill>
              </a:rPr>
              <a:t>user.console</a:t>
            </a:r>
            <a:endParaRPr lang="en-GB" b="1" dirty="0">
              <a:solidFill>
                <a:srgbClr val="C00000"/>
              </a:solidFill>
            </a:endParaRPr>
          </a:p>
          <a:p>
            <a:pPr lvl="1"/>
            <a:r>
              <a:rPr lang="en-GB" dirty="0" smtClean="0"/>
              <a:t>Manage user account</a:t>
            </a:r>
          </a:p>
          <a:p>
            <a:pPr lvl="1"/>
            <a:r>
              <a:rPr lang="en-GB" dirty="0" smtClean="0"/>
              <a:t>Manage meal bookings</a:t>
            </a:r>
            <a:endParaRPr lang="en-US" dirty="0"/>
          </a:p>
          <a:p>
            <a:r>
              <a:rPr lang="en-GB" dirty="0" smtClean="0"/>
              <a:t>POS app </a:t>
            </a:r>
            <a:r>
              <a:rPr lang="en-GB" sz="2800" i="1" dirty="0" err="1" smtClean="0">
                <a:solidFill>
                  <a:srgbClr val="C00000"/>
                </a:solidFill>
              </a:rPr>
              <a:t>ecafeteria.app.</a:t>
            </a:r>
            <a:r>
              <a:rPr lang="en-GB" sz="2800" b="1" i="1" dirty="0" err="1" smtClean="0">
                <a:solidFill>
                  <a:srgbClr val="C00000"/>
                </a:solidFill>
              </a:rPr>
              <a:t>pos.console</a:t>
            </a:r>
            <a:endParaRPr lang="en-GB" b="1" dirty="0">
              <a:solidFill>
                <a:srgbClr val="C00000"/>
              </a:solidFill>
            </a:endParaRPr>
          </a:p>
          <a:p>
            <a:pPr lvl="1"/>
            <a:r>
              <a:rPr lang="en-GB" dirty="0"/>
              <a:t>Delivery </a:t>
            </a:r>
            <a:r>
              <a:rPr lang="en-GB" dirty="0" smtClean="0"/>
              <a:t>station</a:t>
            </a:r>
          </a:p>
          <a:p>
            <a:pPr lvl="1"/>
            <a:r>
              <a:rPr lang="en-GB" dirty="0" smtClean="0"/>
              <a:t>Credit user card/account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A9932-4E76-455F-8E1A-2CC10C89B014}" type="slidenum">
              <a:rPr lang="pt-PT" smtClean="0"/>
              <a:pPr/>
              <a:t>10</a:t>
            </a:fld>
            <a:endParaRPr lang="pt-PT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77250" y="619125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721305"/>
      </p:ext>
    </p:extLst>
  </p:cSld>
  <p:clrMapOvr>
    <a:masterClrMapping/>
  </p:clrMapOvr>
  <p:transition spd="med" advTm="23245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eCafeteria</a:t>
            </a:r>
            <a:r>
              <a:rPr lang="en-GB" dirty="0" smtClean="0"/>
              <a:t> – user interfaces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A9932-4E76-455F-8E1A-2CC10C89B014}" type="slidenum">
              <a:rPr lang="pt-PT" smtClean="0"/>
              <a:pPr/>
              <a:t>11</a:t>
            </a:fld>
            <a:endParaRPr lang="pt-PT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281"/>
          <a:stretch/>
        </p:blipFill>
        <p:spPr>
          <a:xfrm>
            <a:off x="1223628" y="1408176"/>
            <a:ext cx="6192180" cy="5143500"/>
          </a:xfrm>
          <a:prstGeom prst="rect">
            <a:avLst/>
          </a:prstGeom>
        </p:spPr>
      </p:pic>
      <p:sp>
        <p:nvSpPr>
          <p:cNvPr id="8" name="Oval 7"/>
          <p:cNvSpPr/>
          <p:nvPr/>
        </p:nvSpPr>
        <p:spPr>
          <a:xfrm>
            <a:off x="1332526" y="2374183"/>
            <a:ext cx="1295258" cy="216024"/>
          </a:xfrm>
          <a:prstGeom prst="ellipse">
            <a:avLst/>
          </a:prstGeom>
          <a:noFill/>
          <a:ln w="28575" cmpd="sng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2195736" y="2420888"/>
            <a:ext cx="864096" cy="0"/>
          </a:xfrm>
          <a:prstGeom prst="line">
            <a:avLst/>
          </a:prstGeom>
          <a:ln w="254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2159732" y="4149080"/>
            <a:ext cx="720080" cy="0"/>
          </a:xfrm>
          <a:prstGeom prst="line">
            <a:avLst/>
          </a:prstGeom>
          <a:ln w="254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2159732" y="5157192"/>
            <a:ext cx="720080" cy="0"/>
          </a:xfrm>
          <a:prstGeom prst="line">
            <a:avLst/>
          </a:prstGeom>
          <a:ln w="254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/>
          <p:cNvSpPr/>
          <p:nvPr/>
        </p:nvSpPr>
        <p:spPr>
          <a:xfrm>
            <a:off x="1330596" y="4041068"/>
            <a:ext cx="1295258" cy="216024"/>
          </a:xfrm>
          <a:prstGeom prst="ellipse">
            <a:avLst/>
          </a:prstGeom>
          <a:noFill/>
          <a:ln w="28575" cmpd="sng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1330596" y="5255095"/>
            <a:ext cx="1295258" cy="216024"/>
          </a:xfrm>
          <a:prstGeom prst="ellipse">
            <a:avLst/>
          </a:prstGeom>
          <a:noFill/>
          <a:ln w="28575" cmpd="sng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77250" y="619125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491940"/>
      </p:ext>
    </p:extLst>
  </p:cSld>
  <p:clrMapOvr>
    <a:masterClrMapping/>
  </p:clrMapOvr>
  <p:transition spd="med" advTm="4227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15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nodeType="withEffect">
                                  <p:stCondLst>
                                    <p:cond delay="15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15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8" grpId="0" animBg="1"/>
      <p:bldP spid="17" grpId="0" animBg="1"/>
      <p:bldP spid="1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A9932-4E76-455F-8E1A-2CC10C89B014}" type="slidenum">
              <a:rPr lang="pt-PT" smtClean="0"/>
              <a:pPr/>
              <a:t>12</a:t>
            </a:fld>
            <a:endParaRPr lang="pt-PT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Presentation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3625" b="20601"/>
          <a:stretch/>
        </p:blipFill>
        <p:spPr>
          <a:xfrm>
            <a:off x="5040052" y="269412"/>
            <a:ext cx="3780420" cy="6401518"/>
          </a:xfrm>
          <a:prstGeom prst="rect">
            <a:avLst/>
          </a:prstGeom>
        </p:spPr>
      </p:pic>
      <p:sp>
        <p:nvSpPr>
          <p:cNvPr id="12" name="Oval 11"/>
          <p:cNvSpPr/>
          <p:nvPr/>
        </p:nvSpPr>
        <p:spPr>
          <a:xfrm>
            <a:off x="5364088" y="1484784"/>
            <a:ext cx="1800200" cy="396044"/>
          </a:xfrm>
          <a:prstGeom prst="ellipse">
            <a:avLst/>
          </a:prstGeom>
          <a:noFill/>
          <a:ln w="28575" cmpd="sng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5400092" y="4293096"/>
            <a:ext cx="2340260" cy="432048"/>
          </a:xfrm>
          <a:prstGeom prst="ellipse">
            <a:avLst/>
          </a:prstGeom>
          <a:noFill/>
          <a:ln w="28575" cmpd="sng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77250" y="619125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361413"/>
      </p:ext>
    </p:extLst>
  </p:cSld>
  <p:clrMapOvr>
    <a:masterClrMapping/>
  </p:clrMapOvr>
  <p:transition spd="med" advTm="37251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26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26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2" grpId="0" animBg="1"/>
      <p:bldP spid="1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A9932-4E76-455F-8E1A-2CC10C89B014}" type="slidenum">
              <a:rPr lang="pt-PT" smtClean="0"/>
              <a:pPr/>
              <a:t>13</a:t>
            </a:fld>
            <a:endParaRPr lang="pt-PT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Presentation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1355" b="63300"/>
          <a:stretch/>
        </p:blipFill>
        <p:spPr>
          <a:xfrm>
            <a:off x="457200" y="1700808"/>
            <a:ext cx="3610744" cy="399775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594" b="44400"/>
          <a:stretch/>
        </p:blipFill>
        <p:spPr>
          <a:xfrm>
            <a:off x="4391980" y="260648"/>
            <a:ext cx="4860540" cy="6228362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77250" y="619125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865013"/>
      </p:ext>
    </p:extLst>
  </p:cSld>
  <p:clrMapOvr>
    <a:masterClrMapping/>
  </p:clrMapOvr>
  <p:transition spd="med" advTm="49873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30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A9932-4E76-455F-8E1A-2CC10C89B014}" type="slidenum">
              <a:rPr lang="pt-PT" smtClean="0"/>
              <a:pPr/>
              <a:t>14</a:t>
            </a:fld>
            <a:endParaRPr lang="pt-PT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Presentation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4806" b="33900"/>
          <a:stretch/>
        </p:blipFill>
        <p:spPr>
          <a:xfrm>
            <a:off x="4827476" y="512676"/>
            <a:ext cx="3851920" cy="5684615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77250" y="6191250"/>
            <a:ext cx="487363" cy="487363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>
            <a:off x="5148064" y="4005064"/>
            <a:ext cx="1620180" cy="252028"/>
          </a:xfrm>
          <a:prstGeom prst="ellipse">
            <a:avLst/>
          </a:prstGeom>
          <a:noFill/>
          <a:ln w="28575" cmpd="sng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693204"/>
      </p:ext>
    </p:extLst>
  </p:cSld>
  <p:clrMapOvr>
    <a:masterClrMapping/>
  </p:clrMapOvr>
  <p:transition spd="med" advTm="30207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17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A9932-4E76-455F-8E1A-2CC10C89B014}" type="slidenum">
              <a:rPr lang="pt-PT" smtClean="0"/>
              <a:pPr/>
              <a:t>15</a:t>
            </a:fld>
            <a:endParaRPr lang="pt-PT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Presentation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5756" y="155812"/>
            <a:ext cx="4248472" cy="6377770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77250" y="619125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211076"/>
      </p:ext>
    </p:extLst>
  </p:cSld>
  <p:clrMapOvr>
    <a:masterClrMapping/>
  </p:clrMapOvr>
  <p:transition spd="med" advTm="8807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Presentation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A9932-4E76-455F-8E1A-2CC10C89B014}" type="slidenum">
              <a:rPr lang="pt-PT" smtClean="0"/>
              <a:pPr/>
              <a:t>16</a:t>
            </a:fld>
            <a:endParaRPr lang="pt-PT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3241" y="1225449"/>
            <a:ext cx="7794190" cy="5251550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77250" y="619125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239193"/>
      </p:ext>
    </p:extLst>
  </p:cSld>
  <p:clrMapOvr>
    <a:masterClrMapping/>
  </p:clrMapOvr>
  <p:transition spd="med" advTm="48309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Presentation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A9932-4E76-455F-8E1A-2CC10C89B014}" type="slidenum">
              <a:rPr lang="pt-PT" smtClean="0"/>
              <a:pPr/>
              <a:t>17</a:t>
            </a:fld>
            <a:endParaRPr lang="pt-PT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77250" y="619125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245167"/>
      </p:ext>
    </p:extLst>
  </p:cSld>
  <p:clrMapOvr>
    <a:masterClrMapping/>
  </p:clrMapOvr>
  <p:transition spd="med" advTm="16715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4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Session outline</a:t>
            </a:r>
            <a:endParaRPr lang="pt-PT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Briefing</a:t>
            </a:r>
          </a:p>
          <a:p>
            <a:pPr lvl="1"/>
            <a:r>
              <a:rPr lang="en-US" dirty="0" smtClean="0"/>
              <a:t>Topic</a:t>
            </a:r>
            <a:endParaRPr lang="en-US" dirty="0"/>
          </a:p>
          <a:p>
            <a:pPr lvl="1"/>
            <a:r>
              <a:rPr lang="en-US" dirty="0" smtClean="0"/>
              <a:t>Learning outcomes</a:t>
            </a:r>
            <a:endParaRPr lang="en-US" dirty="0"/>
          </a:p>
          <a:p>
            <a:pPr lvl="1"/>
            <a:r>
              <a:rPr lang="en-US" dirty="0" smtClean="0"/>
              <a:t>Prerequisites</a:t>
            </a:r>
          </a:p>
          <a:p>
            <a:endParaRPr lang="en-US" dirty="0"/>
          </a:p>
          <a:p>
            <a:r>
              <a:rPr lang="en-US" dirty="0" smtClean="0"/>
              <a:t>Presentation layer at </a:t>
            </a:r>
            <a:r>
              <a:rPr lang="en-US" dirty="0" err="1" smtClean="0"/>
              <a:t>eCafeteria</a:t>
            </a:r>
            <a:r>
              <a:rPr lang="en-US" dirty="0" smtClean="0"/>
              <a:t> using EAPLI framework</a:t>
            </a:r>
          </a:p>
          <a:p>
            <a:pPr lvl="1"/>
            <a:r>
              <a:rPr lang="en-US" dirty="0" smtClean="0"/>
              <a:t>Design options, underlying patterns</a:t>
            </a:r>
          </a:p>
          <a:p>
            <a:pPr lvl="1">
              <a:spcAft>
                <a:spcPts val="1200"/>
              </a:spcAft>
            </a:pPr>
            <a:r>
              <a:rPr lang="en-US" dirty="0" smtClean="0"/>
              <a:t>Packages, dependencies, classes</a:t>
            </a:r>
          </a:p>
          <a:p>
            <a:pPr lvl="1"/>
            <a:r>
              <a:rPr lang="en-US" dirty="0" err="1" smtClean="0">
                <a:solidFill>
                  <a:srgbClr val="000000"/>
                </a:solidFill>
              </a:rPr>
              <a:t>eCafeteria</a:t>
            </a:r>
            <a:r>
              <a:rPr lang="en-US" dirty="0" smtClean="0">
                <a:solidFill>
                  <a:srgbClr val="000000"/>
                </a:solidFill>
              </a:rPr>
              <a:t> Presentation Layer in action</a:t>
            </a:r>
            <a:endParaRPr lang="en-US" dirty="0">
              <a:solidFill>
                <a:srgbClr val="000000"/>
              </a:solidFill>
            </a:endParaRPr>
          </a:p>
          <a:p>
            <a:pPr lvl="1"/>
            <a:endParaRPr lang="en-US" dirty="0" smtClean="0"/>
          </a:p>
          <a:p>
            <a:r>
              <a:rPr lang="en-US" dirty="0" smtClean="0"/>
              <a:t>Wrap-up</a:t>
            </a:r>
          </a:p>
          <a:p>
            <a:r>
              <a:rPr lang="en-US" dirty="0" smtClean="0"/>
              <a:t>Quiz</a:t>
            </a: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503548" y="1664805"/>
            <a:ext cx="8208912" cy="2789584"/>
          </a:xfrm>
          <a:prstGeom prst="rect">
            <a:avLst/>
          </a:prstGeom>
          <a:solidFill>
            <a:schemeClr val="accent1">
              <a:alpha val="33000"/>
            </a:schemeClr>
          </a:solidFill>
          <a:ln w="12700" cap="sq" cmpd="sng">
            <a:solidFill>
              <a:schemeClr val="accent1">
                <a:shade val="5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4400" dirty="0" smtClean="0">
                <a:solidFill>
                  <a:schemeClr val="accent6">
                    <a:lumMod val="75000"/>
                  </a:schemeClr>
                </a:solidFill>
              </a:rPr>
              <a:t>Part 1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03548" y="4509120"/>
            <a:ext cx="8208912" cy="1548172"/>
          </a:xfrm>
          <a:prstGeom prst="rect">
            <a:avLst/>
          </a:prstGeom>
          <a:solidFill>
            <a:schemeClr val="accent6">
              <a:alpha val="33000"/>
            </a:schemeClr>
          </a:solidFill>
          <a:ln w="12700" cap="sq" cmpd="sng"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4400" dirty="0" smtClean="0">
                <a:solidFill>
                  <a:schemeClr val="accent1">
                    <a:lumMod val="75000"/>
                  </a:schemeClr>
                </a:solidFill>
              </a:rPr>
              <a:t>Part 2</a:t>
            </a:r>
            <a:endParaRPr lang="en-US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77250" y="6191250"/>
            <a:ext cx="487363" cy="48736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95356766"/>
      </p:ext>
    </p:extLst>
  </p:cSld>
  <p:clrMapOvr>
    <a:masterClrMapping/>
  </p:clrMapOvr>
  <p:transition advTm="50119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28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42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" grpId="0" animBg="1"/>
      <p:bldP spid="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eCafeteria</a:t>
            </a:r>
            <a:r>
              <a:rPr lang="fr-FR" dirty="0" smtClean="0"/>
              <a:t> </a:t>
            </a:r>
            <a:r>
              <a:rPr lang="fr-FR" dirty="0" err="1" smtClean="0"/>
              <a:t>Presentation</a:t>
            </a:r>
            <a:endParaRPr lang="pt-PT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733012" y="3546619"/>
            <a:ext cx="8195472" cy="685800"/>
          </a:xfrm>
        </p:spPr>
        <p:txBody>
          <a:bodyPr/>
          <a:lstStyle/>
          <a:p>
            <a:r>
              <a:rPr lang="pt-PT" dirty="0" smtClean="0"/>
              <a:t>Briefing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224160432"/>
      </p:ext>
    </p:extLst>
  </p:cSld>
  <p:clrMapOvr>
    <a:masterClrMapping/>
  </p:clrMapOvr>
  <p:transition spd="med" advClick="0" advTm="2000"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4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Briefing</a:t>
            </a:r>
            <a:endParaRPr lang="pt-PT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457200" y="1775191"/>
            <a:ext cx="8229600" cy="4903422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Topic</a:t>
            </a:r>
          </a:p>
          <a:p>
            <a:pPr marL="118872" indent="0">
              <a:buNone/>
            </a:pPr>
            <a:r>
              <a:rPr lang="en-US" sz="2300" b="0" dirty="0" smtClean="0"/>
              <a:t>During this session we will discuss the following: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Presentation layer at </a:t>
            </a:r>
            <a:r>
              <a:rPr lang="en-US" dirty="0" err="1" smtClean="0">
                <a:solidFill>
                  <a:srgbClr val="000000"/>
                </a:solidFill>
              </a:rPr>
              <a:t>eCafeteria</a:t>
            </a:r>
            <a:r>
              <a:rPr lang="en-US" dirty="0" smtClean="0">
                <a:solidFill>
                  <a:srgbClr val="000000"/>
                </a:solidFill>
              </a:rPr>
              <a:t> and EAPLI framework</a:t>
            </a:r>
          </a:p>
          <a:p>
            <a:pPr lvl="1"/>
            <a:endParaRPr lang="en-US" dirty="0">
              <a:solidFill>
                <a:srgbClr val="000000"/>
              </a:solidFill>
            </a:endParaRPr>
          </a:p>
          <a:p>
            <a:r>
              <a:rPr lang="en-US" dirty="0" smtClean="0">
                <a:solidFill>
                  <a:srgbClr val="000000"/>
                </a:solidFill>
              </a:rPr>
              <a:t>Learning outcomes</a:t>
            </a:r>
          </a:p>
          <a:p>
            <a:pPr marL="118872" indent="0">
              <a:buNone/>
            </a:pPr>
            <a:r>
              <a:rPr lang="en-US" sz="2300" b="0" dirty="0">
                <a:solidFill>
                  <a:srgbClr val="000000"/>
                </a:solidFill>
              </a:rPr>
              <a:t>After </a:t>
            </a:r>
            <a:r>
              <a:rPr lang="en-US" sz="2300" b="0" dirty="0" smtClean="0">
                <a:solidFill>
                  <a:srgbClr val="000000"/>
                </a:solidFill>
              </a:rPr>
              <a:t>attending the </a:t>
            </a:r>
            <a:r>
              <a:rPr lang="en-US" sz="2300" b="0" dirty="0">
                <a:solidFill>
                  <a:srgbClr val="000000"/>
                </a:solidFill>
              </a:rPr>
              <a:t>session, the students will be able to: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Understand the implications and reasoning </a:t>
            </a:r>
            <a:r>
              <a:rPr lang="en-US" dirty="0" err="1" smtClean="0">
                <a:solidFill>
                  <a:srgbClr val="000000"/>
                </a:solidFill>
              </a:rPr>
              <a:t>wrt</a:t>
            </a:r>
            <a:r>
              <a:rPr lang="en-US" dirty="0" smtClean="0">
                <a:solidFill>
                  <a:srgbClr val="000000"/>
                </a:solidFill>
              </a:rPr>
              <a:t> the underlying patterns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Discuss the design of the Presentation layer at </a:t>
            </a:r>
            <a:r>
              <a:rPr lang="en-US" dirty="0" err="1" smtClean="0">
                <a:solidFill>
                  <a:srgbClr val="000000"/>
                </a:solidFill>
              </a:rPr>
              <a:t>eCafeteria</a:t>
            </a:r>
            <a:endParaRPr lang="en-US" dirty="0">
              <a:solidFill>
                <a:srgbClr val="000000"/>
              </a:solidFill>
            </a:endParaRP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Analyze and discuss the implementation of the Presentation layer at both the </a:t>
            </a:r>
            <a:r>
              <a:rPr lang="en-US" dirty="0" err="1" smtClean="0">
                <a:solidFill>
                  <a:srgbClr val="000000"/>
                </a:solidFill>
              </a:rPr>
              <a:t>eCafeteria</a:t>
            </a:r>
            <a:r>
              <a:rPr lang="en-US" dirty="0" smtClean="0">
                <a:solidFill>
                  <a:srgbClr val="000000"/>
                </a:solidFill>
              </a:rPr>
              <a:t> and the EAPLI framework</a:t>
            </a:r>
          </a:p>
          <a:p>
            <a:endParaRPr lang="en-US" dirty="0">
              <a:solidFill>
                <a:srgbClr val="000000"/>
              </a:solidFill>
            </a:endParaRPr>
          </a:p>
          <a:p>
            <a:r>
              <a:rPr lang="en-US" dirty="0" smtClean="0">
                <a:solidFill>
                  <a:srgbClr val="000000"/>
                </a:solidFill>
              </a:rPr>
              <a:t>Prerequisites</a:t>
            </a:r>
          </a:p>
          <a:p>
            <a:pPr marL="118872" indent="0">
              <a:buNone/>
            </a:pPr>
            <a:r>
              <a:rPr lang="en-US" sz="2200" b="0" dirty="0" smtClean="0">
                <a:solidFill>
                  <a:srgbClr val="000000"/>
                </a:solidFill>
              </a:rPr>
              <a:t>Students are expected to have knowledge and practical experience on the following:</a:t>
            </a:r>
            <a:endParaRPr lang="en-US" sz="2200" b="0" dirty="0">
              <a:solidFill>
                <a:srgbClr val="000000"/>
              </a:solidFill>
            </a:endParaRP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Object Oriented programming skills (source code is Java)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Basic knowledge of software design patterns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Basic knowledge pf the </a:t>
            </a:r>
            <a:r>
              <a:rPr lang="en-US" dirty="0" err="1" smtClean="0">
                <a:solidFill>
                  <a:srgbClr val="000000"/>
                </a:solidFill>
              </a:rPr>
              <a:t>eCafeteria</a:t>
            </a:r>
            <a:r>
              <a:rPr lang="en-US" dirty="0" smtClean="0">
                <a:solidFill>
                  <a:srgbClr val="000000"/>
                </a:solidFill>
              </a:rPr>
              <a:t> project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77250" y="619125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433318"/>
      </p:ext>
    </p:extLst>
  </p:cSld>
  <p:clrMapOvr>
    <a:masterClrMapping/>
  </p:clrMapOvr>
  <p:transition advTm="2711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eCafeteria</a:t>
            </a:r>
            <a:r>
              <a:rPr lang="fr-FR" dirty="0" smtClean="0"/>
              <a:t> – </a:t>
            </a:r>
            <a:r>
              <a:rPr lang="fr-FR" dirty="0" err="1" smtClean="0"/>
              <a:t>Presentation</a:t>
            </a:r>
            <a:endParaRPr lang="pt-PT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smtClean="0"/>
              <a:t>Part I</a:t>
            </a:r>
          </a:p>
          <a:p>
            <a:r>
              <a:rPr lang="pt-PT" dirty="0" smtClean="0"/>
              <a:t>Design options, underlying patterns</a:t>
            </a:r>
            <a:endParaRPr lang="pt-PT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77250" y="619125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160296"/>
      </p:ext>
    </p:extLst>
  </p:cSld>
  <p:clrMapOvr>
    <a:masterClrMapping/>
  </p:clrMapOvr>
  <p:transition spd="med" advTm="9643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Layered Architecture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Layers, Layered Architecture pattern</a:t>
            </a:r>
            <a:endParaRPr lang="en-GB" dirty="0"/>
          </a:p>
          <a:p>
            <a:pPr lvl="1"/>
            <a:r>
              <a:rPr lang="en-GB" dirty="0"/>
              <a:t>Business oriented</a:t>
            </a:r>
          </a:p>
          <a:p>
            <a:pPr lvl="2"/>
            <a:r>
              <a:rPr lang="en-GB" dirty="0" smtClean="0"/>
              <a:t>Presentation – </a:t>
            </a:r>
            <a:r>
              <a:rPr lang="en-US" dirty="0" smtClean="0"/>
              <a:t>view layer</a:t>
            </a:r>
            <a:r>
              <a:rPr lang="en-US" dirty="0"/>
              <a:t>, </a:t>
            </a:r>
            <a:r>
              <a:rPr lang="en-US" dirty="0" smtClean="0"/>
              <a:t>user interface</a:t>
            </a:r>
            <a:endParaRPr lang="en-GB" dirty="0"/>
          </a:p>
          <a:p>
            <a:pPr lvl="2"/>
            <a:r>
              <a:rPr lang="en-GB" dirty="0" smtClean="0"/>
              <a:t>Application </a:t>
            </a:r>
            <a:r>
              <a:rPr lang="en-US" dirty="0" smtClean="0"/>
              <a:t>– service </a:t>
            </a:r>
            <a:r>
              <a:rPr lang="en-US" dirty="0"/>
              <a:t>layer, </a:t>
            </a:r>
            <a:r>
              <a:rPr lang="en-US" dirty="0" smtClean="0"/>
              <a:t>controllers</a:t>
            </a:r>
            <a:endParaRPr lang="en-GB" dirty="0"/>
          </a:p>
          <a:p>
            <a:pPr lvl="2"/>
            <a:r>
              <a:rPr lang="en-GB" dirty="0" smtClean="0"/>
              <a:t>Domain – business logic layer, domain objects, entities</a:t>
            </a:r>
            <a:endParaRPr lang="en-GB" dirty="0"/>
          </a:p>
          <a:p>
            <a:pPr lvl="2"/>
            <a:r>
              <a:rPr lang="en-GB" dirty="0"/>
              <a:t>Persistence </a:t>
            </a:r>
            <a:r>
              <a:rPr lang="en-GB" dirty="0" smtClean="0"/>
              <a:t>– d</a:t>
            </a:r>
            <a:r>
              <a:rPr lang="en-US" dirty="0" err="1" smtClean="0"/>
              <a:t>ata</a:t>
            </a:r>
            <a:r>
              <a:rPr lang="en-US" dirty="0" smtClean="0"/>
              <a:t> </a:t>
            </a:r>
            <a:r>
              <a:rPr lang="en-US" dirty="0"/>
              <a:t>access </a:t>
            </a:r>
            <a:r>
              <a:rPr lang="en-US" dirty="0" smtClean="0"/>
              <a:t>layer, </a:t>
            </a:r>
            <a:r>
              <a:rPr lang="en-US" dirty="0"/>
              <a:t>logging, </a:t>
            </a:r>
            <a:r>
              <a:rPr lang="en-US" dirty="0" smtClean="0"/>
              <a:t>repositories</a:t>
            </a:r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A9932-4E76-455F-8E1A-2CC10C89B014}" type="slidenum">
              <a:rPr lang="pt-PT" smtClean="0"/>
              <a:pPr/>
              <a:t>6</a:t>
            </a:fld>
            <a:endParaRPr lang="pt-PT"/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77250" y="619125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030224"/>
      </p:ext>
    </p:extLst>
  </p:cSld>
  <p:clrMapOvr>
    <a:masterClrMapping/>
  </p:clrMapOvr>
  <p:transition spd="med" advTm="24766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PT" dirty="0" smtClean="0"/>
              <a:t>DTO, Builder</a:t>
            </a:r>
            <a:endParaRPr lang="pt-P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08176"/>
            <a:ext cx="8229600" cy="4966177"/>
          </a:xfrm>
        </p:spPr>
        <p:txBody>
          <a:bodyPr>
            <a:normAutofit fontScale="70000" lnSpcReduction="20000"/>
          </a:bodyPr>
          <a:lstStyle/>
          <a:p>
            <a:r>
              <a:rPr lang="en-GB" dirty="0"/>
              <a:t>Domain objects travel to UI for </a:t>
            </a:r>
            <a:r>
              <a:rPr lang="en-GB" dirty="0" smtClean="0"/>
              <a:t>output and formatting</a:t>
            </a:r>
            <a:endParaRPr lang="en-GB" dirty="0"/>
          </a:p>
          <a:p>
            <a:endParaRPr lang="pt-PT" dirty="0" smtClean="0"/>
          </a:p>
          <a:p>
            <a:r>
              <a:rPr lang="pt-PT" b="1" dirty="0" smtClean="0"/>
              <a:t>DTO - Data Transfer Object</a:t>
            </a:r>
            <a:r>
              <a:rPr lang="pt-PT" dirty="0" smtClean="0"/>
              <a:t>: </a:t>
            </a:r>
            <a:r>
              <a:rPr lang="en-US" dirty="0"/>
              <a:t>an object that carries data between </a:t>
            </a:r>
            <a:r>
              <a:rPr lang="en-US" dirty="0" smtClean="0"/>
              <a:t>processes</a:t>
            </a:r>
          </a:p>
          <a:p>
            <a:pPr lvl="1"/>
            <a:r>
              <a:rPr lang="en-US" dirty="0" smtClean="0"/>
              <a:t>DTO </a:t>
            </a:r>
            <a:r>
              <a:rPr lang="en-US" dirty="0"/>
              <a:t>does not have any behavior except for storage, retrieval, serialization and deserialization of its own data</a:t>
            </a:r>
            <a:endParaRPr lang="pt-PT" dirty="0" smtClean="0"/>
          </a:p>
          <a:p>
            <a:endParaRPr lang="pt-PT" dirty="0"/>
          </a:p>
          <a:p>
            <a:r>
              <a:rPr lang="pt-PT" b="1" dirty="0" smtClean="0"/>
              <a:t>Builder</a:t>
            </a:r>
            <a:r>
              <a:rPr lang="pt-PT" dirty="0" smtClean="0"/>
              <a:t>: </a:t>
            </a:r>
            <a:r>
              <a:rPr lang="en-US" dirty="0"/>
              <a:t>separate the construction of a complex object from its representation</a:t>
            </a:r>
            <a:endParaRPr lang="pt-PT" dirty="0" smtClean="0"/>
          </a:p>
          <a:p>
            <a:pPr lvl="1"/>
            <a:r>
              <a:rPr lang="en-US" dirty="0" smtClean="0"/>
              <a:t>encapsulate </a:t>
            </a:r>
            <a:r>
              <a:rPr lang="en-US" dirty="0"/>
              <a:t>creating and assembling the parts of a complex object in a separate Builder </a:t>
            </a:r>
            <a:r>
              <a:rPr lang="en-US" dirty="0" smtClean="0"/>
              <a:t>object</a:t>
            </a:r>
          </a:p>
          <a:p>
            <a:pPr lvl="1"/>
            <a:r>
              <a:rPr lang="en-US" dirty="0" smtClean="0"/>
              <a:t>the class </a:t>
            </a:r>
            <a:r>
              <a:rPr lang="en-US" dirty="0"/>
              <a:t>can then </a:t>
            </a:r>
            <a:r>
              <a:rPr lang="en-US" dirty="0" smtClean="0"/>
              <a:t>delegate </a:t>
            </a:r>
            <a:r>
              <a:rPr lang="en-US" dirty="0"/>
              <a:t>to different Builder objects </a:t>
            </a:r>
            <a:r>
              <a:rPr lang="en-US" dirty="0" smtClean="0"/>
              <a:t>the creation of </a:t>
            </a:r>
            <a:r>
              <a:rPr lang="en-US" dirty="0"/>
              <a:t>different representations of a complex </a:t>
            </a:r>
            <a:r>
              <a:rPr lang="en-US" dirty="0" smtClean="0"/>
              <a:t>object. This pattern might be particularly relevant to format data for output</a:t>
            </a:r>
          </a:p>
          <a:p>
            <a:endParaRPr lang="en-US" dirty="0" smtClean="0"/>
          </a:p>
          <a:p>
            <a:r>
              <a:rPr lang="en-US" dirty="0" smtClean="0"/>
              <a:t>DTO and Builder are Domain related and implemented at the </a:t>
            </a:r>
            <a:r>
              <a:rPr lang="en-US" b="1" dirty="0" err="1" smtClean="0"/>
              <a:t>ecafeteria.core</a:t>
            </a:r>
            <a:r>
              <a:rPr lang="en-US" b="1" dirty="0" smtClean="0"/>
              <a:t> </a:t>
            </a:r>
            <a:r>
              <a:rPr lang="en-US" dirty="0" smtClean="0"/>
              <a:t>package</a:t>
            </a:r>
            <a:endParaRPr lang="pt-PT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77250" y="6191250"/>
            <a:ext cx="487363" cy="48736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72000" y="4792518"/>
            <a:ext cx="3384376" cy="1384995"/>
          </a:xfrm>
          <a:prstGeom prst="rect">
            <a:avLst/>
          </a:prstGeom>
          <a:solidFill>
            <a:srgbClr val="FFC000"/>
          </a:solidFill>
          <a:ln w="127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Data formatting is a responsibility of the Presentation layer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4159302984"/>
      </p:ext>
    </p:extLst>
  </p:cSld>
  <p:clrMapOvr>
    <a:masterClrMapping/>
  </p:clrMapOvr>
  <p:transition spd="med" advTm="46594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39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Observer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b="1" dirty="0" smtClean="0"/>
              <a:t>Observer</a:t>
            </a:r>
            <a:r>
              <a:rPr lang="en-GB" dirty="0" smtClean="0"/>
              <a:t>: </a:t>
            </a:r>
            <a:r>
              <a:rPr lang="en-US" dirty="0"/>
              <a:t>an object, called the </a:t>
            </a:r>
            <a:r>
              <a:rPr lang="en-US" dirty="0" smtClean="0"/>
              <a:t>subject/observable, </a:t>
            </a:r>
            <a:r>
              <a:rPr lang="en-US" dirty="0"/>
              <a:t>maintains a list of its dependents, called observers, and notifies them automatically of any state changes</a:t>
            </a:r>
            <a:endParaRPr lang="en-GB" dirty="0"/>
          </a:p>
          <a:p>
            <a:pPr lvl="1"/>
            <a:r>
              <a:rPr lang="en-US" dirty="0" smtClean="0"/>
              <a:t>define Subject/Observable </a:t>
            </a:r>
            <a:r>
              <a:rPr lang="en-US" dirty="0"/>
              <a:t>and Observer objects.</a:t>
            </a:r>
          </a:p>
          <a:p>
            <a:pPr lvl="1"/>
            <a:r>
              <a:rPr lang="en-US" dirty="0"/>
              <a:t>so that when a </a:t>
            </a:r>
            <a:r>
              <a:rPr lang="en-US" dirty="0" smtClean="0"/>
              <a:t>subject/observable </a:t>
            </a:r>
            <a:r>
              <a:rPr lang="en-US" dirty="0"/>
              <a:t>changes state, all registered observers are notified and updated </a:t>
            </a:r>
            <a:r>
              <a:rPr lang="en-US" dirty="0" smtClean="0"/>
              <a:t>automatically</a:t>
            </a:r>
          </a:p>
          <a:p>
            <a:pPr lvl="1"/>
            <a:endParaRPr lang="en-US" dirty="0"/>
          </a:p>
          <a:p>
            <a:pPr lvl="1"/>
            <a:r>
              <a:rPr lang="en-GB" dirty="0"/>
              <a:t>a</a:t>
            </a:r>
            <a:r>
              <a:rPr lang="en-GB" dirty="0" smtClean="0"/>
              <a:t>t </a:t>
            </a:r>
            <a:r>
              <a:rPr lang="en-GB" dirty="0" err="1" smtClean="0"/>
              <a:t>eCafeteria</a:t>
            </a:r>
            <a:r>
              <a:rPr lang="en-GB" dirty="0" smtClean="0"/>
              <a:t> this pattern applies, for instance, to update the console UI when the user account balance follows below the specified threshold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A9932-4E76-455F-8E1A-2CC10C89B014}" type="slidenum">
              <a:rPr lang="pt-PT" smtClean="0"/>
              <a:pPr/>
              <a:t>8</a:t>
            </a:fld>
            <a:endParaRPr lang="pt-PT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77250" y="619125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090192"/>
      </p:ext>
    </p:extLst>
  </p:cSld>
  <p:clrMapOvr>
    <a:masterClrMapping/>
  </p:clrMapOvr>
  <p:transition spd="med" advTm="28734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749808" y="460076"/>
            <a:ext cx="8013192" cy="1636776"/>
          </a:xfrm>
        </p:spPr>
        <p:txBody>
          <a:bodyPr/>
          <a:lstStyle/>
          <a:p>
            <a:r>
              <a:rPr lang="en-GB" dirty="0"/>
              <a:t>EAPLI </a:t>
            </a:r>
            <a:r>
              <a:rPr lang="en-GB" dirty="0" smtClean="0"/>
              <a:t>framework, </a:t>
            </a:r>
            <a:r>
              <a:rPr lang="en-GB" dirty="0" err="1" smtClean="0"/>
              <a:t>eCafeteria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Presentation layer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56CD7CF-0CFF-4B13-8E9F-06A97F2648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3012" y="3546618"/>
            <a:ext cx="8022336" cy="1466557"/>
          </a:xfrm>
        </p:spPr>
        <p:txBody>
          <a:bodyPr/>
          <a:lstStyle/>
          <a:p>
            <a:endParaRPr lang="en-US" dirty="0"/>
          </a:p>
          <a:p>
            <a:r>
              <a:rPr lang="en-US" sz="3200" dirty="0" smtClean="0"/>
              <a:t>Main classes</a:t>
            </a:r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A9932-4E76-455F-8E1A-2CC10C89B014}" type="slidenum">
              <a:rPr lang="pt-PT" smtClean="0"/>
              <a:pPr/>
              <a:t>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206104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1000">
        <p:fade/>
      </p:transition>
    </mc:Choice>
    <mc:Fallback>
      <p:transition advClick="0" advTm="1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4.3|4.9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y ISEP (Paulo Sousa)">
  <a:themeElements>
    <a:clrScheme name="Module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Module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1010</TotalTime>
  <Words>1719</Words>
  <Application>Microsoft Office PowerPoint</Application>
  <PresentationFormat>On-screen Show (4:3)</PresentationFormat>
  <Paragraphs>175</Paragraphs>
  <Slides>17</Slides>
  <Notes>16</Notes>
  <HiddenSlides>0</HiddenSlides>
  <MMClips>15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Calibri</vt:lpstr>
      <vt:lpstr>Corbel</vt:lpstr>
      <vt:lpstr>Wingdings</vt:lpstr>
      <vt:lpstr>Wingdings 2</vt:lpstr>
      <vt:lpstr>Wingdings 3</vt:lpstr>
      <vt:lpstr>my ISEP (Paulo Sousa)</vt:lpstr>
      <vt:lpstr>Sample Project eCafeteria</vt:lpstr>
      <vt:lpstr>Session outline</vt:lpstr>
      <vt:lpstr>eCafeteria Presentation</vt:lpstr>
      <vt:lpstr>Briefing</vt:lpstr>
      <vt:lpstr>eCafeteria – Presentation</vt:lpstr>
      <vt:lpstr>Layered Architecture</vt:lpstr>
      <vt:lpstr>DTO, Builder</vt:lpstr>
      <vt:lpstr>Observer</vt:lpstr>
      <vt:lpstr>EAPLI framework, eCafeteria Presentation layer</vt:lpstr>
      <vt:lpstr>eCafeteria – user interfaces</vt:lpstr>
      <vt:lpstr>eCafeteria – user interfaces</vt:lpstr>
      <vt:lpstr>Presentation</vt:lpstr>
      <vt:lpstr>Presentation</vt:lpstr>
      <vt:lpstr>Presentation</vt:lpstr>
      <vt:lpstr>Presentation</vt:lpstr>
      <vt:lpstr>Presentation</vt:lpstr>
      <vt:lpstr>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Sample Project eCafeteria</dc:title>
  <dc:creator>Paulo Gandra de Sousa</dc:creator>
  <cp:lastModifiedBy>Nuno Filipe Fonseca Vasconcelos Escudeiro</cp:lastModifiedBy>
  <cp:revision>146</cp:revision>
  <dcterms:created xsi:type="dcterms:W3CDTF">2020-04-08T17:17:16Z</dcterms:created>
  <dcterms:modified xsi:type="dcterms:W3CDTF">2020-04-19T12:10:36Z</dcterms:modified>
</cp:coreProperties>
</file>